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79" r:id="rId3"/>
    <p:sldId id="281" r:id="rId4"/>
    <p:sldId id="283" r:id="rId5"/>
    <p:sldId id="284" r:id="rId6"/>
    <p:sldId id="286" r:id="rId7"/>
    <p:sldId id="287" r:id="rId8"/>
    <p:sldId id="288" r:id="rId9"/>
    <p:sldId id="289" r:id="rId10"/>
    <p:sldId id="293" r:id="rId11"/>
    <p:sldId id="290" r:id="rId12"/>
    <p:sldId id="291" r:id="rId13"/>
    <p:sldId id="292" r:id="rId14"/>
    <p:sldId id="294" r:id="rId15"/>
    <p:sldId id="295" r:id="rId16"/>
    <p:sldId id="296" r:id="rId17"/>
    <p:sldId id="300" r:id="rId18"/>
    <p:sldId id="297" r:id="rId19"/>
    <p:sldId id="298" r:id="rId20"/>
    <p:sldId id="299" r:id="rId21"/>
    <p:sldId id="301" r:id="rId22"/>
    <p:sldId id="304" r:id="rId23"/>
    <p:sldId id="306"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587" autoAdjust="0"/>
  </p:normalViewPr>
  <p:slideViewPr>
    <p:cSldViewPr snapToGrid="0">
      <p:cViewPr varScale="1">
        <p:scale>
          <a:sx n="78" d="100"/>
          <a:sy n="78" d="100"/>
        </p:scale>
        <p:origin x="112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2E736-5A75-467C-BC54-E3A31B95AD5B}" type="doc">
      <dgm:prSet loTypeId="urn:microsoft.com/office/officeart/2005/8/layout/vProcess5" loCatId="process" qsTypeId="urn:microsoft.com/office/officeart/2005/8/quickstyle/3d5" qsCatId="3D" csTypeId="urn:microsoft.com/office/officeart/2005/8/colors/accent1_2" csCatId="accent1" phldr="1"/>
      <dgm:spPr/>
      <dgm:t>
        <a:bodyPr/>
        <a:lstStyle/>
        <a:p>
          <a:endParaRPr lang="da-DK"/>
        </a:p>
      </dgm:t>
    </dgm:pt>
    <dgm:pt modelId="{E825ADFC-FEAF-4CCC-9195-CE0433ECACF6}">
      <dgm:prSet/>
      <dgm:spPr/>
      <dgm:t>
        <a:bodyPr/>
        <a:lstStyle/>
        <a:p>
          <a:r>
            <a:rPr lang="da-DK" dirty="0"/>
            <a:t>Dagtilbudsloven m.fl.</a:t>
          </a:r>
        </a:p>
      </dgm:t>
    </dgm:pt>
    <dgm:pt modelId="{54D47089-0E98-4B43-B364-8D839031416D}" type="parTrans" cxnId="{62A2782D-E040-49FA-B540-4E4C0AC83E83}">
      <dgm:prSet/>
      <dgm:spPr/>
      <dgm:t>
        <a:bodyPr/>
        <a:lstStyle/>
        <a:p>
          <a:endParaRPr lang="da-DK"/>
        </a:p>
      </dgm:t>
    </dgm:pt>
    <dgm:pt modelId="{E158DEF7-9997-49BD-ADA6-9B4978167749}" type="sibTrans" cxnId="{62A2782D-E040-49FA-B540-4E4C0AC83E83}">
      <dgm:prSet/>
      <dgm:spPr/>
      <dgm:t>
        <a:bodyPr/>
        <a:lstStyle/>
        <a:p>
          <a:endParaRPr lang="da-DK" dirty="0"/>
        </a:p>
      </dgm:t>
    </dgm:pt>
    <dgm:pt modelId="{A2E95B4A-DE31-45DE-9ABA-2C42963761AD}">
      <dgm:prSet/>
      <dgm:spPr/>
      <dgm:t>
        <a:bodyPr/>
        <a:lstStyle/>
        <a:p>
          <a:r>
            <a:rPr lang="da-DK" dirty="0"/>
            <a:t>Styrelsesvedtægt</a:t>
          </a:r>
        </a:p>
      </dgm:t>
    </dgm:pt>
    <dgm:pt modelId="{74378894-144F-44DB-AE20-1F5A0630E02D}" type="parTrans" cxnId="{9AEC8D29-6626-419C-8592-F554ACA2F4A2}">
      <dgm:prSet/>
      <dgm:spPr/>
      <dgm:t>
        <a:bodyPr/>
        <a:lstStyle/>
        <a:p>
          <a:endParaRPr lang="da-DK"/>
        </a:p>
      </dgm:t>
    </dgm:pt>
    <dgm:pt modelId="{1BF37DFD-48F1-4331-84CC-5A0CF88285EA}" type="sibTrans" cxnId="{9AEC8D29-6626-419C-8592-F554ACA2F4A2}">
      <dgm:prSet/>
      <dgm:spPr/>
      <dgm:t>
        <a:bodyPr/>
        <a:lstStyle/>
        <a:p>
          <a:endParaRPr lang="da-DK" dirty="0"/>
        </a:p>
      </dgm:t>
    </dgm:pt>
    <dgm:pt modelId="{14047D7E-84DA-4A08-97AA-66721B6C6751}">
      <dgm:prSet/>
      <dgm:spPr/>
      <dgm:t>
        <a:bodyPr/>
        <a:lstStyle/>
        <a:p>
          <a:r>
            <a:rPr lang="da-DK" dirty="0"/>
            <a:t>Kommunale politikker</a:t>
          </a:r>
        </a:p>
      </dgm:t>
    </dgm:pt>
    <dgm:pt modelId="{F07AC900-9D75-40BD-AC61-3055C12B45F5}" type="parTrans" cxnId="{CA60DA4A-D1F6-4F27-A0BE-CE4C49BEE7ED}">
      <dgm:prSet/>
      <dgm:spPr/>
      <dgm:t>
        <a:bodyPr/>
        <a:lstStyle/>
        <a:p>
          <a:endParaRPr lang="da-DK"/>
        </a:p>
      </dgm:t>
    </dgm:pt>
    <dgm:pt modelId="{E9F2F5BF-C5AD-4CB1-B923-83211ACB4769}" type="sibTrans" cxnId="{CA60DA4A-D1F6-4F27-A0BE-CE4C49BEE7ED}">
      <dgm:prSet/>
      <dgm:spPr/>
      <dgm:t>
        <a:bodyPr/>
        <a:lstStyle/>
        <a:p>
          <a:endParaRPr lang="da-DK" dirty="0"/>
        </a:p>
      </dgm:t>
    </dgm:pt>
    <dgm:pt modelId="{87667BF7-7EF2-4F1F-A027-B026A5454EE6}">
      <dgm:prSet/>
      <dgm:spPr/>
      <dgm:t>
        <a:bodyPr/>
        <a:lstStyle/>
        <a:p>
          <a:r>
            <a:rPr lang="da-DK" dirty="0"/>
            <a:t>Lokale politikker/aftaler</a:t>
          </a:r>
        </a:p>
      </dgm:t>
    </dgm:pt>
    <dgm:pt modelId="{438C4547-BA4C-46D4-BDA4-F769EE5A4173}" type="parTrans" cxnId="{72D81D7B-6ECC-4C7D-AFF1-9C055CD2D889}">
      <dgm:prSet/>
      <dgm:spPr/>
      <dgm:t>
        <a:bodyPr/>
        <a:lstStyle/>
        <a:p>
          <a:endParaRPr lang="da-DK"/>
        </a:p>
      </dgm:t>
    </dgm:pt>
    <dgm:pt modelId="{17ED8DF6-1869-41C1-9353-223AC5D87CB4}" type="sibTrans" cxnId="{72D81D7B-6ECC-4C7D-AFF1-9C055CD2D889}">
      <dgm:prSet/>
      <dgm:spPr/>
      <dgm:t>
        <a:bodyPr/>
        <a:lstStyle/>
        <a:p>
          <a:endParaRPr lang="da-DK"/>
        </a:p>
      </dgm:t>
    </dgm:pt>
    <dgm:pt modelId="{3C42BB66-4A9B-4BF7-8C12-16843B0D593C}" type="pres">
      <dgm:prSet presAssocID="{6842E736-5A75-467C-BC54-E3A31B95AD5B}" presName="outerComposite" presStyleCnt="0">
        <dgm:presLayoutVars>
          <dgm:chMax val="5"/>
          <dgm:dir/>
          <dgm:resizeHandles val="exact"/>
        </dgm:presLayoutVars>
      </dgm:prSet>
      <dgm:spPr/>
    </dgm:pt>
    <dgm:pt modelId="{389DFB61-C265-47F4-BFF0-FBB6C665EBF9}" type="pres">
      <dgm:prSet presAssocID="{6842E736-5A75-467C-BC54-E3A31B95AD5B}" presName="dummyMaxCanvas" presStyleCnt="0">
        <dgm:presLayoutVars/>
      </dgm:prSet>
      <dgm:spPr/>
    </dgm:pt>
    <dgm:pt modelId="{93288D23-9F5A-44A3-A2CA-CC3E908B92B1}" type="pres">
      <dgm:prSet presAssocID="{6842E736-5A75-467C-BC54-E3A31B95AD5B}" presName="FourNodes_1" presStyleLbl="node1" presStyleIdx="0" presStyleCnt="4">
        <dgm:presLayoutVars>
          <dgm:bulletEnabled val="1"/>
        </dgm:presLayoutVars>
      </dgm:prSet>
      <dgm:spPr/>
    </dgm:pt>
    <dgm:pt modelId="{6DD0345B-07C9-40EA-87B2-FA6AE3F4E053}" type="pres">
      <dgm:prSet presAssocID="{6842E736-5A75-467C-BC54-E3A31B95AD5B}" presName="FourNodes_2" presStyleLbl="node1" presStyleIdx="1" presStyleCnt="4">
        <dgm:presLayoutVars>
          <dgm:bulletEnabled val="1"/>
        </dgm:presLayoutVars>
      </dgm:prSet>
      <dgm:spPr/>
    </dgm:pt>
    <dgm:pt modelId="{42AB748E-EAE2-416B-BA7D-50583A67EA4A}" type="pres">
      <dgm:prSet presAssocID="{6842E736-5A75-467C-BC54-E3A31B95AD5B}" presName="FourNodes_3" presStyleLbl="node1" presStyleIdx="2" presStyleCnt="4">
        <dgm:presLayoutVars>
          <dgm:bulletEnabled val="1"/>
        </dgm:presLayoutVars>
      </dgm:prSet>
      <dgm:spPr/>
    </dgm:pt>
    <dgm:pt modelId="{199BAF3C-4617-4261-A3D5-AB303A38C97D}" type="pres">
      <dgm:prSet presAssocID="{6842E736-5A75-467C-BC54-E3A31B95AD5B}" presName="FourNodes_4" presStyleLbl="node1" presStyleIdx="3" presStyleCnt="4">
        <dgm:presLayoutVars>
          <dgm:bulletEnabled val="1"/>
        </dgm:presLayoutVars>
      </dgm:prSet>
      <dgm:spPr/>
    </dgm:pt>
    <dgm:pt modelId="{6C1EE7AF-D338-4930-9310-0DE180A61DA4}" type="pres">
      <dgm:prSet presAssocID="{6842E736-5A75-467C-BC54-E3A31B95AD5B}" presName="FourConn_1-2" presStyleLbl="fgAccFollowNode1" presStyleIdx="0" presStyleCnt="3">
        <dgm:presLayoutVars>
          <dgm:bulletEnabled val="1"/>
        </dgm:presLayoutVars>
      </dgm:prSet>
      <dgm:spPr/>
    </dgm:pt>
    <dgm:pt modelId="{54A54B3A-C5E7-4746-844C-9984C8696AA1}" type="pres">
      <dgm:prSet presAssocID="{6842E736-5A75-467C-BC54-E3A31B95AD5B}" presName="FourConn_2-3" presStyleLbl="fgAccFollowNode1" presStyleIdx="1" presStyleCnt="3">
        <dgm:presLayoutVars>
          <dgm:bulletEnabled val="1"/>
        </dgm:presLayoutVars>
      </dgm:prSet>
      <dgm:spPr/>
    </dgm:pt>
    <dgm:pt modelId="{3833AA10-E54C-4F43-BC8F-344A23DD2550}" type="pres">
      <dgm:prSet presAssocID="{6842E736-5A75-467C-BC54-E3A31B95AD5B}" presName="FourConn_3-4" presStyleLbl="fgAccFollowNode1" presStyleIdx="2" presStyleCnt="3">
        <dgm:presLayoutVars>
          <dgm:bulletEnabled val="1"/>
        </dgm:presLayoutVars>
      </dgm:prSet>
      <dgm:spPr/>
    </dgm:pt>
    <dgm:pt modelId="{9022253D-6975-4BD8-8447-06B8478D2579}" type="pres">
      <dgm:prSet presAssocID="{6842E736-5A75-467C-BC54-E3A31B95AD5B}" presName="FourNodes_1_text" presStyleLbl="node1" presStyleIdx="3" presStyleCnt="4">
        <dgm:presLayoutVars>
          <dgm:bulletEnabled val="1"/>
        </dgm:presLayoutVars>
      </dgm:prSet>
      <dgm:spPr/>
    </dgm:pt>
    <dgm:pt modelId="{0CDFBE52-1B31-4BEA-8D98-820E00DF50D0}" type="pres">
      <dgm:prSet presAssocID="{6842E736-5A75-467C-BC54-E3A31B95AD5B}" presName="FourNodes_2_text" presStyleLbl="node1" presStyleIdx="3" presStyleCnt="4">
        <dgm:presLayoutVars>
          <dgm:bulletEnabled val="1"/>
        </dgm:presLayoutVars>
      </dgm:prSet>
      <dgm:spPr/>
    </dgm:pt>
    <dgm:pt modelId="{BC79C042-075C-4BA9-9F89-541E16FF68CC}" type="pres">
      <dgm:prSet presAssocID="{6842E736-5A75-467C-BC54-E3A31B95AD5B}" presName="FourNodes_3_text" presStyleLbl="node1" presStyleIdx="3" presStyleCnt="4">
        <dgm:presLayoutVars>
          <dgm:bulletEnabled val="1"/>
        </dgm:presLayoutVars>
      </dgm:prSet>
      <dgm:spPr/>
    </dgm:pt>
    <dgm:pt modelId="{606E3D98-278C-44B6-8A5F-3DDC2A82F5D8}" type="pres">
      <dgm:prSet presAssocID="{6842E736-5A75-467C-BC54-E3A31B95AD5B}" presName="FourNodes_4_text" presStyleLbl="node1" presStyleIdx="3" presStyleCnt="4">
        <dgm:presLayoutVars>
          <dgm:bulletEnabled val="1"/>
        </dgm:presLayoutVars>
      </dgm:prSet>
      <dgm:spPr/>
    </dgm:pt>
  </dgm:ptLst>
  <dgm:cxnLst>
    <dgm:cxn modelId="{510DE826-274A-43A0-AFF8-13A861701524}" type="presOf" srcId="{E9F2F5BF-C5AD-4CB1-B923-83211ACB4769}" destId="{54A54B3A-C5E7-4746-844C-9984C8696AA1}" srcOrd="0" destOrd="0" presId="urn:microsoft.com/office/officeart/2005/8/layout/vProcess5"/>
    <dgm:cxn modelId="{9AEC8D29-6626-419C-8592-F554ACA2F4A2}" srcId="{6842E736-5A75-467C-BC54-E3A31B95AD5B}" destId="{A2E95B4A-DE31-45DE-9ABA-2C42963761AD}" srcOrd="2" destOrd="0" parTransId="{74378894-144F-44DB-AE20-1F5A0630E02D}" sibTransId="{1BF37DFD-48F1-4331-84CC-5A0CF88285EA}"/>
    <dgm:cxn modelId="{62A2782D-E040-49FA-B540-4E4C0AC83E83}" srcId="{6842E736-5A75-467C-BC54-E3A31B95AD5B}" destId="{E825ADFC-FEAF-4CCC-9195-CE0433ECACF6}" srcOrd="0" destOrd="0" parTransId="{54D47089-0E98-4B43-B364-8D839031416D}" sibTransId="{E158DEF7-9997-49BD-ADA6-9B4978167749}"/>
    <dgm:cxn modelId="{841B7C37-5097-4F16-A4F7-19FB64C63691}" type="presOf" srcId="{E825ADFC-FEAF-4CCC-9195-CE0433ECACF6}" destId="{93288D23-9F5A-44A3-A2CA-CC3E908B92B1}" srcOrd="0" destOrd="0" presId="urn:microsoft.com/office/officeart/2005/8/layout/vProcess5"/>
    <dgm:cxn modelId="{CA60DA4A-D1F6-4F27-A0BE-CE4C49BEE7ED}" srcId="{6842E736-5A75-467C-BC54-E3A31B95AD5B}" destId="{14047D7E-84DA-4A08-97AA-66721B6C6751}" srcOrd="1" destOrd="0" parTransId="{F07AC900-9D75-40BD-AC61-3055C12B45F5}" sibTransId="{E9F2F5BF-C5AD-4CB1-B923-83211ACB4769}"/>
    <dgm:cxn modelId="{9FDDC777-E404-4D49-B3E3-E7FE9F731CA9}" type="presOf" srcId="{1BF37DFD-48F1-4331-84CC-5A0CF88285EA}" destId="{3833AA10-E54C-4F43-BC8F-344A23DD2550}" srcOrd="0" destOrd="0" presId="urn:microsoft.com/office/officeart/2005/8/layout/vProcess5"/>
    <dgm:cxn modelId="{8311DE59-5110-4DFC-B291-B9C34A7E0667}" type="presOf" srcId="{14047D7E-84DA-4A08-97AA-66721B6C6751}" destId="{0CDFBE52-1B31-4BEA-8D98-820E00DF50D0}" srcOrd="1" destOrd="0" presId="urn:microsoft.com/office/officeart/2005/8/layout/vProcess5"/>
    <dgm:cxn modelId="{72D81D7B-6ECC-4C7D-AFF1-9C055CD2D889}" srcId="{6842E736-5A75-467C-BC54-E3A31B95AD5B}" destId="{87667BF7-7EF2-4F1F-A027-B026A5454EE6}" srcOrd="3" destOrd="0" parTransId="{438C4547-BA4C-46D4-BDA4-F769EE5A4173}" sibTransId="{17ED8DF6-1869-41C1-9353-223AC5D87CB4}"/>
    <dgm:cxn modelId="{E0F5BE97-C1C0-4E19-B049-06B31F08E21F}" type="presOf" srcId="{6842E736-5A75-467C-BC54-E3A31B95AD5B}" destId="{3C42BB66-4A9B-4BF7-8C12-16843B0D593C}" srcOrd="0" destOrd="0" presId="urn:microsoft.com/office/officeart/2005/8/layout/vProcess5"/>
    <dgm:cxn modelId="{1A3EA0A0-BDBB-408E-ADA3-6E40858E6203}" type="presOf" srcId="{A2E95B4A-DE31-45DE-9ABA-2C42963761AD}" destId="{42AB748E-EAE2-416B-BA7D-50583A67EA4A}" srcOrd="0" destOrd="0" presId="urn:microsoft.com/office/officeart/2005/8/layout/vProcess5"/>
    <dgm:cxn modelId="{F47C1CB1-D89C-43D7-A9BE-F1F125FB4C2C}" type="presOf" srcId="{A2E95B4A-DE31-45DE-9ABA-2C42963761AD}" destId="{BC79C042-075C-4BA9-9F89-541E16FF68CC}" srcOrd="1" destOrd="0" presId="urn:microsoft.com/office/officeart/2005/8/layout/vProcess5"/>
    <dgm:cxn modelId="{3E5DB6CA-27BA-479A-A26B-7AC555496D88}" type="presOf" srcId="{14047D7E-84DA-4A08-97AA-66721B6C6751}" destId="{6DD0345B-07C9-40EA-87B2-FA6AE3F4E053}" srcOrd="0" destOrd="0" presId="urn:microsoft.com/office/officeart/2005/8/layout/vProcess5"/>
    <dgm:cxn modelId="{6B768DD1-09A5-4137-BC9A-BEAEEABE2970}" type="presOf" srcId="{E825ADFC-FEAF-4CCC-9195-CE0433ECACF6}" destId="{9022253D-6975-4BD8-8447-06B8478D2579}" srcOrd="1" destOrd="0" presId="urn:microsoft.com/office/officeart/2005/8/layout/vProcess5"/>
    <dgm:cxn modelId="{7DD3A5D8-5690-4FE1-B2C1-935ABAA94F2B}" type="presOf" srcId="{E158DEF7-9997-49BD-ADA6-9B4978167749}" destId="{6C1EE7AF-D338-4930-9310-0DE180A61DA4}" srcOrd="0" destOrd="0" presId="urn:microsoft.com/office/officeart/2005/8/layout/vProcess5"/>
    <dgm:cxn modelId="{9FE912EA-CCC2-4CE1-8E3B-8E796AD0F129}" type="presOf" srcId="{87667BF7-7EF2-4F1F-A027-B026A5454EE6}" destId="{199BAF3C-4617-4261-A3D5-AB303A38C97D}" srcOrd="0" destOrd="0" presId="urn:microsoft.com/office/officeart/2005/8/layout/vProcess5"/>
    <dgm:cxn modelId="{1A8769EC-E366-45C4-82E2-F4B2FFA38267}" type="presOf" srcId="{87667BF7-7EF2-4F1F-A027-B026A5454EE6}" destId="{606E3D98-278C-44B6-8A5F-3DDC2A82F5D8}" srcOrd="1" destOrd="0" presId="urn:microsoft.com/office/officeart/2005/8/layout/vProcess5"/>
    <dgm:cxn modelId="{351E4BC2-F380-41C0-90E8-213CD2D46E56}" type="presParOf" srcId="{3C42BB66-4A9B-4BF7-8C12-16843B0D593C}" destId="{389DFB61-C265-47F4-BFF0-FBB6C665EBF9}" srcOrd="0" destOrd="0" presId="urn:microsoft.com/office/officeart/2005/8/layout/vProcess5"/>
    <dgm:cxn modelId="{7B9D39BF-21AF-40E7-80C3-EBD74C7AC5DB}" type="presParOf" srcId="{3C42BB66-4A9B-4BF7-8C12-16843B0D593C}" destId="{93288D23-9F5A-44A3-A2CA-CC3E908B92B1}" srcOrd="1" destOrd="0" presId="urn:microsoft.com/office/officeart/2005/8/layout/vProcess5"/>
    <dgm:cxn modelId="{873E4255-7440-4EB5-BA8E-EC5EC11CFF1F}" type="presParOf" srcId="{3C42BB66-4A9B-4BF7-8C12-16843B0D593C}" destId="{6DD0345B-07C9-40EA-87B2-FA6AE3F4E053}" srcOrd="2" destOrd="0" presId="urn:microsoft.com/office/officeart/2005/8/layout/vProcess5"/>
    <dgm:cxn modelId="{7AA69831-FFBA-49CE-B7C3-6332E0F5BB52}" type="presParOf" srcId="{3C42BB66-4A9B-4BF7-8C12-16843B0D593C}" destId="{42AB748E-EAE2-416B-BA7D-50583A67EA4A}" srcOrd="3" destOrd="0" presId="urn:microsoft.com/office/officeart/2005/8/layout/vProcess5"/>
    <dgm:cxn modelId="{AF0E50F1-0AAD-4A88-954D-4E55557C34CD}" type="presParOf" srcId="{3C42BB66-4A9B-4BF7-8C12-16843B0D593C}" destId="{199BAF3C-4617-4261-A3D5-AB303A38C97D}" srcOrd="4" destOrd="0" presId="urn:microsoft.com/office/officeart/2005/8/layout/vProcess5"/>
    <dgm:cxn modelId="{572F60D7-D075-4F04-89D3-8798B5D477C9}" type="presParOf" srcId="{3C42BB66-4A9B-4BF7-8C12-16843B0D593C}" destId="{6C1EE7AF-D338-4930-9310-0DE180A61DA4}" srcOrd="5" destOrd="0" presId="urn:microsoft.com/office/officeart/2005/8/layout/vProcess5"/>
    <dgm:cxn modelId="{2CBF624A-A71C-4EC2-A79C-2DD9AC9EB6A7}" type="presParOf" srcId="{3C42BB66-4A9B-4BF7-8C12-16843B0D593C}" destId="{54A54B3A-C5E7-4746-844C-9984C8696AA1}" srcOrd="6" destOrd="0" presId="urn:microsoft.com/office/officeart/2005/8/layout/vProcess5"/>
    <dgm:cxn modelId="{BDCF7D9E-1097-4EC1-91A2-4FF7ED030A86}" type="presParOf" srcId="{3C42BB66-4A9B-4BF7-8C12-16843B0D593C}" destId="{3833AA10-E54C-4F43-BC8F-344A23DD2550}" srcOrd="7" destOrd="0" presId="urn:microsoft.com/office/officeart/2005/8/layout/vProcess5"/>
    <dgm:cxn modelId="{8DAAC9F4-8AB0-43F6-8BB7-C96D4171A37F}" type="presParOf" srcId="{3C42BB66-4A9B-4BF7-8C12-16843B0D593C}" destId="{9022253D-6975-4BD8-8447-06B8478D2579}" srcOrd="8" destOrd="0" presId="urn:microsoft.com/office/officeart/2005/8/layout/vProcess5"/>
    <dgm:cxn modelId="{F253F502-25E4-4715-A1F1-85F6BC67F842}" type="presParOf" srcId="{3C42BB66-4A9B-4BF7-8C12-16843B0D593C}" destId="{0CDFBE52-1B31-4BEA-8D98-820E00DF50D0}" srcOrd="9" destOrd="0" presId="urn:microsoft.com/office/officeart/2005/8/layout/vProcess5"/>
    <dgm:cxn modelId="{8C9395BC-48C6-4EB6-B1BA-857564FFCF5B}" type="presParOf" srcId="{3C42BB66-4A9B-4BF7-8C12-16843B0D593C}" destId="{BC79C042-075C-4BA9-9F89-541E16FF68CC}" srcOrd="10" destOrd="0" presId="urn:microsoft.com/office/officeart/2005/8/layout/vProcess5"/>
    <dgm:cxn modelId="{DACA4312-1BBC-4F02-AD77-930E6C7916C2}" type="presParOf" srcId="{3C42BB66-4A9B-4BF7-8C12-16843B0D593C}" destId="{606E3D98-278C-44B6-8A5F-3DDC2A82F5D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43628-1920-446F-A0F0-0C54F2EBB8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10E8779F-EBB5-4C41-9D33-A167C6A40CFF}">
      <dgm:prSet phldrT="[Tekst]" custT="1"/>
      <dgm:spPr/>
      <dgm:t>
        <a:bodyPr/>
        <a:lstStyle/>
        <a:p>
          <a:r>
            <a:rPr lang="da-DK" sz="2400" dirty="0">
              <a:latin typeface="Raleway" panose="020B0503030101060003" pitchFamily="34" charset="0"/>
            </a:rPr>
            <a:t>Forældrebestyrelse</a:t>
          </a:r>
        </a:p>
      </dgm:t>
    </dgm:pt>
    <dgm:pt modelId="{5A6382AD-B3B2-4BD7-9FBB-0ED5A0F34DDE}" type="parTrans" cxnId="{763F3FDC-FCAE-43EC-90E3-818CBBD96AEB}">
      <dgm:prSet/>
      <dgm:spPr/>
      <dgm:t>
        <a:bodyPr/>
        <a:lstStyle/>
        <a:p>
          <a:endParaRPr lang="da-DK"/>
        </a:p>
      </dgm:t>
    </dgm:pt>
    <dgm:pt modelId="{E1749A9E-1A4A-4422-AA32-A29CE5BADBC0}" type="sibTrans" cxnId="{763F3FDC-FCAE-43EC-90E3-818CBBD96AEB}">
      <dgm:prSet/>
      <dgm:spPr/>
      <dgm:t>
        <a:bodyPr/>
        <a:lstStyle/>
        <a:p>
          <a:endParaRPr lang="da-DK"/>
        </a:p>
      </dgm:t>
    </dgm:pt>
    <dgm:pt modelId="{CCD65B03-F372-46B9-A108-43342C909A30}">
      <dgm:prSet phldrT="[Tekst]" custT="1"/>
      <dgm:spPr/>
      <dgm:t>
        <a:bodyPr/>
        <a:lstStyle/>
        <a:p>
          <a:r>
            <a:rPr lang="da-DK" sz="2400" dirty="0">
              <a:latin typeface="Raleway" panose="020B0503030101060003" pitchFamily="34" charset="0"/>
            </a:rPr>
            <a:t>Afdeling</a:t>
          </a:r>
        </a:p>
      </dgm:t>
    </dgm:pt>
    <dgm:pt modelId="{B09D61A5-10A4-4E17-A294-AE74C0E27D96}" type="parTrans" cxnId="{62572266-16C4-49D2-B705-1F747AED35ED}">
      <dgm:prSet/>
      <dgm:spPr/>
      <dgm:t>
        <a:bodyPr/>
        <a:lstStyle/>
        <a:p>
          <a:endParaRPr lang="da-DK">
            <a:latin typeface="Oswald" panose="00000500000000000000" pitchFamily="2" charset="0"/>
          </a:endParaRPr>
        </a:p>
      </dgm:t>
    </dgm:pt>
    <dgm:pt modelId="{D9A1CE9D-69F9-4D2A-877D-29289AE49309}" type="sibTrans" cxnId="{62572266-16C4-49D2-B705-1F747AED35ED}">
      <dgm:prSet/>
      <dgm:spPr/>
      <dgm:t>
        <a:bodyPr/>
        <a:lstStyle/>
        <a:p>
          <a:endParaRPr lang="da-DK"/>
        </a:p>
      </dgm:t>
    </dgm:pt>
    <dgm:pt modelId="{30F78F0F-72D7-4139-9747-15D16BBCD9DD}">
      <dgm:prSet phldrT="[Tekst]" custT="1"/>
      <dgm:spPr/>
      <dgm:t>
        <a:bodyPr/>
        <a:lstStyle/>
        <a:p>
          <a:r>
            <a:rPr lang="da-DK" sz="2400" dirty="0">
              <a:latin typeface="Raleway" panose="020B0503030101060003" pitchFamily="34" charset="0"/>
            </a:rPr>
            <a:t>Afdeling</a:t>
          </a:r>
        </a:p>
      </dgm:t>
    </dgm:pt>
    <dgm:pt modelId="{B5A76A21-DA05-49AE-B053-710E64F1F840}" type="parTrans" cxnId="{CB4DA56D-D0AD-4A5C-AFB9-BA9DC5944DEA}">
      <dgm:prSet/>
      <dgm:spPr/>
      <dgm:t>
        <a:bodyPr/>
        <a:lstStyle/>
        <a:p>
          <a:endParaRPr lang="da-DK">
            <a:latin typeface="Oswald" panose="00000500000000000000" pitchFamily="2" charset="0"/>
          </a:endParaRPr>
        </a:p>
      </dgm:t>
    </dgm:pt>
    <dgm:pt modelId="{168C8B26-3A23-4BBC-BC73-F99C2255CAFF}" type="sibTrans" cxnId="{CB4DA56D-D0AD-4A5C-AFB9-BA9DC5944DEA}">
      <dgm:prSet/>
      <dgm:spPr/>
      <dgm:t>
        <a:bodyPr/>
        <a:lstStyle/>
        <a:p>
          <a:endParaRPr lang="da-DK"/>
        </a:p>
      </dgm:t>
    </dgm:pt>
    <dgm:pt modelId="{E724FE7F-DC39-45D1-B6E2-3A18F06802D4}">
      <dgm:prSet phldrT="[Tekst]" custT="1"/>
      <dgm:spPr/>
      <dgm:t>
        <a:bodyPr/>
        <a:lstStyle/>
        <a:p>
          <a:r>
            <a:rPr lang="da-DK" sz="2400" dirty="0">
              <a:latin typeface="Raleway" panose="020B0503030101060003" pitchFamily="34" charset="0"/>
            </a:rPr>
            <a:t>Afdeling</a:t>
          </a:r>
        </a:p>
      </dgm:t>
    </dgm:pt>
    <dgm:pt modelId="{830D8203-C456-4C56-AC10-98B6D599C9CD}" type="parTrans" cxnId="{11956916-8232-4DD8-9007-B1FDD8D03C1E}">
      <dgm:prSet/>
      <dgm:spPr/>
      <dgm:t>
        <a:bodyPr/>
        <a:lstStyle/>
        <a:p>
          <a:endParaRPr lang="da-DK">
            <a:latin typeface="Oswald" panose="00000500000000000000" pitchFamily="2" charset="0"/>
          </a:endParaRPr>
        </a:p>
      </dgm:t>
    </dgm:pt>
    <dgm:pt modelId="{2812E83A-6B40-4CE4-BB99-F929DE682F47}" type="sibTrans" cxnId="{11956916-8232-4DD8-9007-B1FDD8D03C1E}">
      <dgm:prSet/>
      <dgm:spPr/>
      <dgm:t>
        <a:bodyPr/>
        <a:lstStyle/>
        <a:p>
          <a:endParaRPr lang="da-DK"/>
        </a:p>
      </dgm:t>
    </dgm:pt>
    <dgm:pt modelId="{D83AD439-E4AF-4B8D-A15B-160323B67A84}" type="pres">
      <dgm:prSet presAssocID="{2A443628-1920-446F-A0F0-0C54F2EBB826}" presName="hierChild1" presStyleCnt="0">
        <dgm:presLayoutVars>
          <dgm:orgChart val="1"/>
          <dgm:chPref val="1"/>
          <dgm:dir/>
          <dgm:animOne val="branch"/>
          <dgm:animLvl val="lvl"/>
          <dgm:resizeHandles/>
        </dgm:presLayoutVars>
      </dgm:prSet>
      <dgm:spPr/>
    </dgm:pt>
    <dgm:pt modelId="{8936F5D6-178F-4998-8FEA-00A4EC8FE21F}" type="pres">
      <dgm:prSet presAssocID="{10E8779F-EBB5-4C41-9D33-A167C6A40CFF}" presName="hierRoot1" presStyleCnt="0">
        <dgm:presLayoutVars>
          <dgm:hierBranch val="init"/>
        </dgm:presLayoutVars>
      </dgm:prSet>
      <dgm:spPr/>
    </dgm:pt>
    <dgm:pt modelId="{7F7A26FC-B225-4651-A00E-A3B67DE1DA27}" type="pres">
      <dgm:prSet presAssocID="{10E8779F-EBB5-4C41-9D33-A167C6A40CFF}" presName="rootComposite1" presStyleCnt="0"/>
      <dgm:spPr/>
    </dgm:pt>
    <dgm:pt modelId="{02AC4BF1-4FC5-448F-9DCB-A1AA442C2AE8}" type="pres">
      <dgm:prSet presAssocID="{10E8779F-EBB5-4C41-9D33-A167C6A40CFF}" presName="rootText1" presStyleLbl="node0" presStyleIdx="0" presStyleCnt="1" custScaleX="254290" custScaleY="277778" custLinFactY="-63103" custLinFactNeighborX="7660" custLinFactNeighborY="-100000">
        <dgm:presLayoutVars>
          <dgm:chPref val="3"/>
        </dgm:presLayoutVars>
      </dgm:prSet>
      <dgm:spPr/>
    </dgm:pt>
    <dgm:pt modelId="{79BC71FC-6396-42DB-9E4F-0E0B0772EFC6}" type="pres">
      <dgm:prSet presAssocID="{10E8779F-EBB5-4C41-9D33-A167C6A40CFF}" presName="rootConnector1" presStyleLbl="node1" presStyleIdx="0" presStyleCnt="0"/>
      <dgm:spPr/>
    </dgm:pt>
    <dgm:pt modelId="{3FA94F99-2820-49FF-859B-78E133F52E78}" type="pres">
      <dgm:prSet presAssocID="{10E8779F-EBB5-4C41-9D33-A167C6A40CFF}" presName="hierChild2" presStyleCnt="0"/>
      <dgm:spPr/>
    </dgm:pt>
    <dgm:pt modelId="{B86471A2-01DC-472D-8294-E65BBE979873}" type="pres">
      <dgm:prSet presAssocID="{B09D61A5-10A4-4E17-A294-AE74C0E27D96}" presName="Name37" presStyleLbl="parChTrans1D2" presStyleIdx="0" presStyleCnt="3"/>
      <dgm:spPr/>
    </dgm:pt>
    <dgm:pt modelId="{028C63F6-6D99-4DCC-A645-755BCBE17828}" type="pres">
      <dgm:prSet presAssocID="{CCD65B03-F372-46B9-A108-43342C909A30}" presName="hierRoot2" presStyleCnt="0">
        <dgm:presLayoutVars>
          <dgm:hierBranch val="init"/>
        </dgm:presLayoutVars>
      </dgm:prSet>
      <dgm:spPr/>
    </dgm:pt>
    <dgm:pt modelId="{C697D99C-2D51-4083-A5EF-2FC22184F1C1}" type="pres">
      <dgm:prSet presAssocID="{CCD65B03-F372-46B9-A108-43342C909A30}" presName="rootComposite" presStyleCnt="0"/>
      <dgm:spPr/>
    </dgm:pt>
    <dgm:pt modelId="{C43969C4-B8F6-4123-9ACE-7B27D038A3C0}" type="pres">
      <dgm:prSet presAssocID="{CCD65B03-F372-46B9-A108-43342C909A30}" presName="rootText" presStyleLbl="node2" presStyleIdx="0" presStyleCnt="3" custLinFactNeighborX="-223" custLinFactNeighborY="744">
        <dgm:presLayoutVars>
          <dgm:chPref val="3"/>
        </dgm:presLayoutVars>
      </dgm:prSet>
      <dgm:spPr/>
    </dgm:pt>
    <dgm:pt modelId="{F5D69194-34C6-4F5F-80DC-561D4A9AE2BC}" type="pres">
      <dgm:prSet presAssocID="{CCD65B03-F372-46B9-A108-43342C909A30}" presName="rootConnector" presStyleLbl="node2" presStyleIdx="0" presStyleCnt="3"/>
      <dgm:spPr/>
    </dgm:pt>
    <dgm:pt modelId="{F29098D0-AD23-4F5E-959C-818FC5D71560}" type="pres">
      <dgm:prSet presAssocID="{CCD65B03-F372-46B9-A108-43342C909A30}" presName="hierChild4" presStyleCnt="0"/>
      <dgm:spPr/>
    </dgm:pt>
    <dgm:pt modelId="{93093614-F8D1-4697-B608-97684CB05586}" type="pres">
      <dgm:prSet presAssocID="{CCD65B03-F372-46B9-A108-43342C909A30}" presName="hierChild5" presStyleCnt="0"/>
      <dgm:spPr/>
    </dgm:pt>
    <dgm:pt modelId="{059C6F87-04C8-40D4-B8FB-134BBD99F6B4}" type="pres">
      <dgm:prSet presAssocID="{B5A76A21-DA05-49AE-B053-710E64F1F840}" presName="Name37" presStyleLbl="parChTrans1D2" presStyleIdx="1" presStyleCnt="3"/>
      <dgm:spPr/>
    </dgm:pt>
    <dgm:pt modelId="{8D6E9708-5883-46FA-ACBD-0F2E6DE8974E}" type="pres">
      <dgm:prSet presAssocID="{30F78F0F-72D7-4139-9747-15D16BBCD9DD}" presName="hierRoot2" presStyleCnt="0">
        <dgm:presLayoutVars>
          <dgm:hierBranch val="init"/>
        </dgm:presLayoutVars>
      </dgm:prSet>
      <dgm:spPr/>
    </dgm:pt>
    <dgm:pt modelId="{77031320-6E27-4AC9-904D-8D95A4DD1C66}" type="pres">
      <dgm:prSet presAssocID="{30F78F0F-72D7-4139-9747-15D16BBCD9DD}" presName="rootComposite" presStyleCnt="0"/>
      <dgm:spPr/>
    </dgm:pt>
    <dgm:pt modelId="{EDCD630D-0685-486F-9097-E5CA36EBCD0B}" type="pres">
      <dgm:prSet presAssocID="{30F78F0F-72D7-4139-9747-15D16BBCD9DD}" presName="rootText" presStyleLbl="node2" presStyleIdx="1" presStyleCnt="3">
        <dgm:presLayoutVars>
          <dgm:chPref val="3"/>
        </dgm:presLayoutVars>
      </dgm:prSet>
      <dgm:spPr/>
    </dgm:pt>
    <dgm:pt modelId="{F037E6D8-E13B-4611-8CD4-1247D3B912EC}" type="pres">
      <dgm:prSet presAssocID="{30F78F0F-72D7-4139-9747-15D16BBCD9DD}" presName="rootConnector" presStyleLbl="node2" presStyleIdx="1" presStyleCnt="3"/>
      <dgm:spPr/>
    </dgm:pt>
    <dgm:pt modelId="{21A9E2CB-C231-4468-9629-98969ABB86F1}" type="pres">
      <dgm:prSet presAssocID="{30F78F0F-72D7-4139-9747-15D16BBCD9DD}" presName="hierChild4" presStyleCnt="0"/>
      <dgm:spPr/>
    </dgm:pt>
    <dgm:pt modelId="{7E1369D1-DF4A-4A60-8D19-0F4D3C7A5BE2}" type="pres">
      <dgm:prSet presAssocID="{30F78F0F-72D7-4139-9747-15D16BBCD9DD}" presName="hierChild5" presStyleCnt="0"/>
      <dgm:spPr/>
    </dgm:pt>
    <dgm:pt modelId="{59AD2B73-9B28-49D9-B9F3-E2497685A5BB}" type="pres">
      <dgm:prSet presAssocID="{830D8203-C456-4C56-AC10-98B6D599C9CD}" presName="Name37" presStyleLbl="parChTrans1D2" presStyleIdx="2" presStyleCnt="3"/>
      <dgm:spPr/>
    </dgm:pt>
    <dgm:pt modelId="{156A9965-C11C-49DC-B140-88A4CB96AD39}" type="pres">
      <dgm:prSet presAssocID="{E724FE7F-DC39-45D1-B6E2-3A18F06802D4}" presName="hierRoot2" presStyleCnt="0">
        <dgm:presLayoutVars>
          <dgm:hierBranch val="init"/>
        </dgm:presLayoutVars>
      </dgm:prSet>
      <dgm:spPr/>
    </dgm:pt>
    <dgm:pt modelId="{CD2478C7-7463-423A-AFEA-C50247D7D1B2}" type="pres">
      <dgm:prSet presAssocID="{E724FE7F-DC39-45D1-B6E2-3A18F06802D4}" presName="rootComposite" presStyleCnt="0"/>
      <dgm:spPr/>
    </dgm:pt>
    <dgm:pt modelId="{DFB7DD14-D005-4D24-90A3-5AEB118AFB03}" type="pres">
      <dgm:prSet presAssocID="{E724FE7F-DC39-45D1-B6E2-3A18F06802D4}" presName="rootText" presStyleLbl="node2" presStyleIdx="2" presStyleCnt="3">
        <dgm:presLayoutVars>
          <dgm:chPref val="3"/>
        </dgm:presLayoutVars>
      </dgm:prSet>
      <dgm:spPr/>
    </dgm:pt>
    <dgm:pt modelId="{14ECB988-7210-4F09-A26D-3D63D37FC8BB}" type="pres">
      <dgm:prSet presAssocID="{E724FE7F-DC39-45D1-B6E2-3A18F06802D4}" presName="rootConnector" presStyleLbl="node2" presStyleIdx="2" presStyleCnt="3"/>
      <dgm:spPr/>
    </dgm:pt>
    <dgm:pt modelId="{2540A348-CD71-4DA8-A20E-75BBEEEC8E30}" type="pres">
      <dgm:prSet presAssocID="{E724FE7F-DC39-45D1-B6E2-3A18F06802D4}" presName="hierChild4" presStyleCnt="0"/>
      <dgm:spPr/>
    </dgm:pt>
    <dgm:pt modelId="{056F8E11-6358-4CE6-823E-BC724905482D}" type="pres">
      <dgm:prSet presAssocID="{E724FE7F-DC39-45D1-B6E2-3A18F06802D4}" presName="hierChild5" presStyleCnt="0"/>
      <dgm:spPr/>
    </dgm:pt>
    <dgm:pt modelId="{38446996-B2D8-4B68-ABC5-FAA6914CEBE5}" type="pres">
      <dgm:prSet presAssocID="{10E8779F-EBB5-4C41-9D33-A167C6A40CFF}" presName="hierChild3" presStyleCnt="0"/>
      <dgm:spPr/>
    </dgm:pt>
  </dgm:ptLst>
  <dgm:cxnLst>
    <dgm:cxn modelId="{11956916-8232-4DD8-9007-B1FDD8D03C1E}" srcId="{10E8779F-EBB5-4C41-9D33-A167C6A40CFF}" destId="{E724FE7F-DC39-45D1-B6E2-3A18F06802D4}" srcOrd="2" destOrd="0" parTransId="{830D8203-C456-4C56-AC10-98B6D599C9CD}" sibTransId="{2812E83A-6B40-4CE4-BB99-F929DE682F47}"/>
    <dgm:cxn modelId="{68D4BB18-644A-42E6-A960-EBC6B50C8523}" type="presOf" srcId="{2A443628-1920-446F-A0F0-0C54F2EBB826}" destId="{D83AD439-E4AF-4B8D-A15B-160323B67A84}" srcOrd="0" destOrd="0" presId="urn:microsoft.com/office/officeart/2005/8/layout/orgChart1"/>
    <dgm:cxn modelId="{65164142-58EF-4969-B6A2-02F2E64E95E9}" type="presOf" srcId="{B09D61A5-10A4-4E17-A294-AE74C0E27D96}" destId="{B86471A2-01DC-472D-8294-E65BBE979873}" srcOrd="0" destOrd="0" presId="urn:microsoft.com/office/officeart/2005/8/layout/orgChart1"/>
    <dgm:cxn modelId="{62572266-16C4-49D2-B705-1F747AED35ED}" srcId="{10E8779F-EBB5-4C41-9D33-A167C6A40CFF}" destId="{CCD65B03-F372-46B9-A108-43342C909A30}" srcOrd="0" destOrd="0" parTransId="{B09D61A5-10A4-4E17-A294-AE74C0E27D96}" sibTransId="{D9A1CE9D-69F9-4D2A-877D-29289AE49309}"/>
    <dgm:cxn modelId="{CB4DA56D-D0AD-4A5C-AFB9-BA9DC5944DEA}" srcId="{10E8779F-EBB5-4C41-9D33-A167C6A40CFF}" destId="{30F78F0F-72D7-4139-9747-15D16BBCD9DD}" srcOrd="1" destOrd="0" parTransId="{B5A76A21-DA05-49AE-B053-710E64F1F840}" sibTransId="{168C8B26-3A23-4BBC-BC73-F99C2255CAFF}"/>
    <dgm:cxn modelId="{D64E3871-E813-43BD-88B5-67F149669126}" type="presOf" srcId="{E724FE7F-DC39-45D1-B6E2-3A18F06802D4}" destId="{DFB7DD14-D005-4D24-90A3-5AEB118AFB03}" srcOrd="0" destOrd="0" presId="urn:microsoft.com/office/officeart/2005/8/layout/orgChart1"/>
    <dgm:cxn modelId="{C425A179-CFD1-4994-81D0-4A85965829E6}" type="presOf" srcId="{E724FE7F-DC39-45D1-B6E2-3A18F06802D4}" destId="{14ECB988-7210-4F09-A26D-3D63D37FC8BB}" srcOrd="1" destOrd="0" presId="urn:microsoft.com/office/officeart/2005/8/layout/orgChart1"/>
    <dgm:cxn modelId="{32B06C87-F629-4200-8054-47990DD5613A}" type="presOf" srcId="{830D8203-C456-4C56-AC10-98B6D599C9CD}" destId="{59AD2B73-9B28-49D9-B9F3-E2497685A5BB}" srcOrd="0" destOrd="0" presId="urn:microsoft.com/office/officeart/2005/8/layout/orgChart1"/>
    <dgm:cxn modelId="{F60F719D-AEB0-4500-B301-0FD0F304940E}" type="presOf" srcId="{CCD65B03-F372-46B9-A108-43342C909A30}" destId="{F5D69194-34C6-4F5F-80DC-561D4A9AE2BC}" srcOrd="1" destOrd="0" presId="urn:microsoft.com/office/officeart/2005/8/layout/orgChart1"/>
    <dgm:cxn modelId="{04A227A5-3778-4BD3-B912-C9A62C50C58F}" type="presOf" srcId="{10E8779F-EBB5-4C41-9D33-A167C6A40CFF}" destId="{02AC4BF1-4FC5-448F-9DCB-A1AA442C2AE8}" srcOrd="0" destOrd="0" presId="urn:microsoft.com/office/officeart/2005/8/layout/orgChart1"/>
    <dgm:cxn modelId="{57B316AF-B35E-4828-8D5C-BB4B9AFFE586}" type="presOf" srcId="{10E8779F-EBB5-4C41-9D33-A167C6A40CFF}" destId="{79BC71FC-6396-42DB-9E4F-0E0B0772EFC6}" srcOrd="1" destOrd="0" presId="urn:microsoft.com/office/officeart/2005/8/layout/orgChart1"/>
    <dgm:cxn modelId="{0A750BCF-F31F-4DC2-9476-BAD67CA8FF2B}" type="presOf" srcId="{30F78F0F-72D7-4139-9747-15D16BBCD9DD}" destId="{EDCD630D-0685-486F-9097-E5CA36EBCD0B}" srcOrd="0" destOrd="0" presId="urn:microsoft.com/office/officeart/2005/8/layout/orgChart1"/>
    <dgm:cxn modelId="{763F3FDC-FCAE-43EC-90E3-818CBBD96AEB}" srcId="{2A443628-1920-446F-A0F0-0C54F2EBB826}" destId="{10E8779F-EBB5-4C41-9D33-A167C6A40CFF}" srcOrd="0" destOrd="0" parTransId="{5A6382AD-B3B2-4BD7-9FBB-0ED5A0F34DDE}" sibTransId="{E1749A9E-1A4A-4422-AA32-A29CE5BADBC0}"/>
    <dgm:cxn modelId="{980522E1-376E-46D1-8C8C-FCCD76E9F640}" type="presOf" srcId="{B5A76A21-DA05-49AE-B053-710E64F1F840}" destId="{059C6F87-04C8-40D4-B8FB-134BBD99F6B4}" srcOrd="0" destOrd="0" presId="urn:microsoft.com/office/officeart/2005/8/layout/orgChart1"/>
    <dgm:cxn modelId="{F777E2F8-058D-4906-945F-8C3AC6AA750C}" type="presOf" srcId="{30F78F0F-72D7-4139-9747-15D16BBCD9DD}" destId="{F037E6D8-E13B-4611-8CD4-1247D3B912EC}" srcOrd="1" destOrd="0" presId="urn:microsoft.com/office/officeart/2005/8/layout/orgChart1"/>
    <dgm:cxn modelId="{D36484FB-75D2-4155-B3FB-A86CAD456F40}" type="presOf" srcId="{CCD65B03-F372-46B9-A108-43342C909A30}" destId="{C43969C4-B8F6-4123-9ACE-7B27D038A3C0}" srcOrd="0" destOrd="0" presId="urn:microsoft.com/office/officeart/2005/8/layout/orgChart1"/>
    <dgm:cxn modelId="{224F8EEB-BE46-4937-801B-ED90957331A1}" type="presParOf" srcId="{D83AD439-E4AF-4B8D-A15B-160323B67A84}" destId="{8936F5D6-178F-4998-8FEA-00A4EC8FE21F}" srcOrd="0" destOrd="0" presId="urn:microsoft.com/office/officeart/2005/8/layout/orgChart1"/>
    <dgm:cxn modelId="{138F0FD8-6C03-4315-8F16-5292AE1E8090}" type="presParOf" srcId="{8936F5D6-178F-4998-8FEA-00A4EC8FE21F}" destId="{7F7A26FC-B225-4651-A00E-A3B67DE1DA27}" srcOrd="0" destOrd="0" presId="urn:microsoft.com/office/officeart/2005/8/layout/orgChart1"/>
    <dgm:cxn modelId="{C56A9962-3C8B-4B32-A6DB-AB608E6241B7}" type="presParOf" srcId="{7F7A26FC-B225-4651-A00E-A3B67DE1DA27}" destId="{02AC4BF1-4FC5-448F-9DCB-A1AA442C2AE8}" srcOrd="0" destOrd="0" presId="urn:microsoft.com/office/officeart/2005/8/layout/orgChart1"/>
    <dgm:cxn modelId="{F8BFE50A-8131-400D-9FE2-27B5BD6A2654}" type="presParOf" srcId="{7F7A26FC-B225-4651-A00E-A3B67DE1DA27}" destId="{79BC71FC-6396-42DB-9E4F-0E0B0772EFC6}" srcOrd="1" destOrd="0" presId="urn:microsoft.com/office/officeart/2005/8/layout/orgChart1"/>
    <dgm:cxn modelId="{BABF6F47-12F2-410B-AEED-7ECD23D201E4}" type="presParOf" srcId="{8936F5D6-178F-4998-8FEA-00A4EC8FE21F}" destId="{3FA94F99-2820-49FF-859B-78E133F52E78}" srcOrd="1" destOrd="0" presId="urn:microsoft.com/office/officeart/2005/8/layout/orgChart1"/>
    <dgm:cxn modelId="{C38139E6-50BA-4F04-BAB1-908C8C52A678}" type="presParOf" srcId="{3FA94F99-2820-49FF-859B-78E133F52E78}" destId="{B86471A2-01DC-472D-8294-E65BBE979873}" srcOrd="0" destOrd="0" presId="urn:microsoft.com/office/officeart/2005/8/layout/orgChart1"/>
    <dgm:cxn modelId="{3FC829F8-48D3-420D-99C2-674D89FD722D}" type="presParOf" srcId="{3FA94F99-2820-49FF-859B-78E133F52E78}" destId="{028C63F6-6D99-4DCC-A645-755BCBE17828}" srcOrd="1" destOrd="0" presId="urn:microsoft.com/office/officeart/2005/8/layout/orgChart1"/>
    <dgm:cxn modelId="{C2AC742C-B3C0-4870-A585-48A234797DF8}" type="presParOf" srcId="{028C63F6-6D99-4DCC-A645-755BCBE17828}" destId="{C697D99C-2D51-4083-A5EF-2FC22184F1C1}" srcOrd="0" destOrd="0" presId="urn:microsoft.com/office/officeart/2005/8/layout/orgChart1"/>
    <dgm:cxn modelId="{19E80E10-F7DA-4D0B-A930-5351C9FE7993}" type="presParOf" srcId="{C697D99C-2D51-4083-A5EF-2FC22184F1C1}" destId="{C43969C4-B8F6-4123-9ACE-7B27D038A3C0}" srcOrd="0" destOrd="0" presId="urn:microsoft.com/office/officeart/2005/8/layout/orgChart1"/>
    <dgm:cxn modelId="{7F6C6E83-46CC-49B6-9D45-3E2ED0322565}" type="presParOf" srcId="{C697D99C-2D51-4083-A5EF-2FC22184F1C1}" destId="{F5D69194-34C6-4F5F-80DC-561D4A9AE2BC}" srcOrd="1" destOrd="0" presId="urn:microsoft.com/office/officeart/2005/8/layout/orgChart1"/>
    <dgm:cxn modelId="{0036C917-09FB-46FA-8BEF-7A0C8EC296AB}" type="presParOf" srcId="{028C63F6-6D99-4DCC-A645-755BCBE17828}" destId="{F29098D0-AD23-4F5E-959C-818FC5D71560}" srcOrd="1" destOrd="0" presId="urn:microsoft.com/office/officeart/2005/8/layout/orgChart1"/>
    <dgm:cxn modelId="{2FB87F7E-21F5-423A-AF88-038FCBD66D6C}" type="presParOf" srcId="{028C63F6-6D99-4DCC-A645-755BCBE17828}" destId="{93093614-F8D1-4697-B608-97684CB05586}" srcOrd="2" destOrd="0" presId="urn:microsoft.com/office/officeart/2005/8/layout/orgChart1"/>
    <dgm:cxn modelId="{9A1FCB71-5869-4401-8802-46CF7AB08774}" type="presParOf" srcId="{3FA94F99-2820-49FF-859B-78E133F52E78}" destId="{059C6F87-04C8-40D4-B8FB-134BBD99F6B4}" srcOrd="2" destOrd="0" presId="urn:microsoft.com/office/officeart/2005/8/layout/orgChart1"/>
    <dgm:cxn modelId="{2CE319D3-37F9-4E3E-9EBF-F62744178E93}" type="presParOf" srcId="{3FA94F99-2820-49FF-859B-78E133F52E78}" destId="{8D6E9708-5883-46FA-ACBD-0F2E6DE8974E}" srcOrd="3" destOrd="0" presId="urn:microsoft.com/office/officeart/2005/8/layout/orgChart1"/>
    <dgm:cxn modelId="{F9888A47-B193-460E-B002-30FD8EFC7E1A}" type="presParOf" srcId="{8D6E9708-5883-46FA-ACBD-0F2E6DE8974E}" destId="{77031320-6E27-4AC9-904D-8D95A4DD1C66}" srcOrd="0" destOrd="0" presId="urn:microsoft.com/office/officeart/2005/8/layout/orgChart1"/>
    <dgm:cxn modelId="{EEB6C99B-90F3-42FE-9271-33F43724DA83}" type="presParOf" srcId="{77031320-6E27-4AC9-904D-8D95A4DD1C66}" destId="{EDCD630D-0685-486F-9097-E5CA36EBCD0B}" srcOrd="0" destOrd="0" presId="urn:microsoft.com/office/officeart/2005/8/layout/orgChart1"/>
    <dgm:cxn modelId="{54E471D8-5659-45D0-AFC7-228F9C20040D}" type="presParOf" srcId="{77031320-6E27-4AC9-904D-8D95A4DD1C66}" destId="{F037E6D8-E13B-4611-8CD4-1247D3B912EC}" srcOrd="1" destOrd="0" presId="urn:microsoft.com/office/officeart/2005/8/layout/orgChart1"/>
    <dgm:cxn modelId="{0D6F4F4E-D28F-48A6-BBA0-BE373EA4E9A1}" type="presParOf" srcId="{8D6E9708-5883-46FA-ACBD-0F2E6DE8974E}" destId="{21A9E2CB-C231-4468-9629-98969ABB86F1}" srcOrd="1" destOrd="0" presId="urn:microsoft.com/office/officeart/2005/8/layout/orgChart1"/>
    <dgm:cxn modelId="{38FF0F24-5E19-44A0-8BD1-5DC30BC5252D}" type="presParOf" srcId="{8D6E9708-5883-46FA-ACBD-0F2E6DE8974E}" destId="{7E1369D1-DF4A-4A60-8D19-0F4D3C7A5BE2}" srcOrd="2" destOrd="0" presId="urn:microsoft.com/office/officeart/2005/8/layout/orgChart1"/>
    <dgm:cxn modelId="{61629D3C-CC9F-4CAF-963D-BD158D5C24D8}" type="presParOf" srcId="{3FA94F99-2820-49FF-859B-78E133F52E78}" destId="{59AD2B73-9B28-49D9-B9F3-E2497685A5BB}" srcOrd="4" destOrd="0" presId="urn:microsoft.com/office/officeart/2005/8/layout/orgChart1"/>
    <dgm:cxn modelId="{9DA3AD28-2A13-4931-8059-8B765A42F658}" type="presParOf" srcId="{3FA94F99-2820-49FF-859B-78E133F52E78}" destId="{156A9965-C11C-49DC-B140-88A4CB96AD39}" srcOrd="5" destOrd="0" presId="urn:microsoft.com/office/officeart/2005/8/layout/orgChart1"/>
    <dgm:cxn modelId="{7FB16D6B-4959-449B-8936-30AA2A976FDF}" type="presParOf" srcId="{156A9965-C11C-49DC-B140-88A4CB96AD39}" destId="{CD2478C7-7463-423A-AFEA-C50247D7D1B2}" srcOrd="0" destOrd="0" presId="urn:microsoft.com/office/officeart/2005/8/layout/orgChart1"/>
    <dgm:cxn modelId="{8FA6CA99-9F50-4457-9EDA-280C37A81C48}" type="presParOf" srcId="{CD2478C7-7463-423A-AFEA-C50247D7D1B2}" destId="{DFB7DD14-D005-4D24-90A3-5AEB118AFB03}" srcOrd="0" destOrd="0" presId="urn:microsoft.com/office/officeart/2005/8/layout/orgChart1"/>
    <dgm:cxn modelId="{9F20A638-0A98-490A-B2B6-4A4A1DC439FA}" type="presParOf" srcId="{CD2478C7-7463-423A-AFEA-C50247D7D1B2}" destId="{14ECB988-7210-4F09-A26D-3D63D37FC8BB}" srcOrd="1" destOrd="0" presId="urn:microsoft.com/office/officeart/2005/8/layout/orgChart1"/>
    <dgm:cxn modelId="{FD54F43B-A7F6-41EF-BB25-F0BAF09A42A4}" type="presParOf" srcId="{156A9965-C11C-49DC-B140-88A4CB96AD39}" destId="{2540A348-CD71-4DA8-A20E-75BBEEEC8E30}" srcOrd="1" destOrd="0" presId="urn:microsoft.com/office/officeart/2005/8/layout/orgChart1"/>
    <dgm:cxn modelId="{9687984F-3447-4234-B40E-AFE6B8FC41B6}" type="presParOf" srcId="{156A9965-C11C-49DC-B140-88A4CB96AD39}" destId="{056F8E11-6358-4CE6-823E-BC724905482D}" srcOrd="2" destOrd="0" presId="urn:microsoft.com/office/officeart/2005/8/layout/orgChart1"/>
    <dgm:cxn modelId="{307A2977-385C-4AF8-8699-A3608F1D0A85}" type="presParOf" srcId="{8936F5D6-178F-4998-8FEA-00A4EC8FE21F}" destId="{38446996-B2D8-4B68-ABC5-FAA6914CEBE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88D23-9F5A-44A3-A2CA-CC3E908B92B1}">
      <dsp:nvSpPr>
        <dsp:cNvPr id="0" name=""/>
        <dsp:cNvSpPr/>
      </dsp:nvSpPr>
      <dsp:spPr>
        <a:xfrm>
          <a:off x="0" y="0"/>
          <a:ext cx="4820194" cy="67809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kern="1200" dirty="0"/>
            <a:t>Dagtilbudsloven m.fl.</a:t>
          </a:r>
        </a:p>
      </dsp:txBody>
      <dsp:txXfrm>
        <a:off x="19861" y="19861"/>
        <a:ext cx="4031178" cy="638372"/>
      </dsp:txXfrm>
    </dsp:sp>
    <dsp:sp modelId="{6DD0345B-07C9-40EA-87B2-FA6AE3F4E053}">
      <dsp:nvSpPr>
        <dsp:cNvPr id="0" name=""/>
        <dsp:cNvSpPr/>
      </dsp:nvSpPr>
      <dsp:spPr>
        <a:xfrm>
          <a:off x="403691" y="801384"/>
          <a:ext cx="4820194" cy="67809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kern="1200" dirty="0"/>
            <a:t>Kommunale politikker</a:t>
          </a:r>
        </a:p>
      </dsp:txBody>
      <dsp:txXfrm>
        <a:off x="423552" y="821245"/>
        <a:ext cx="3936019" cy="638372"/>
      </dsp:txXfrm>
    </dsp:sp>
    <dsp:sp modelId="{42AB748E-EAE2-416B-BA7D-50583A67EA4A}">
      <dsp:nvSpPr>
        <dsp:cNvPr id="0" name=""/>
        <dsp:cNvSpPr/>
      </dsp:nvSpPr>
      <dsp:spPr>
        <a:xfrm>
          <a:off x="801357" y="1602768"/>
          <a:ext cx="4820194" cy="67809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kern="1200" dirty="0"/>
            <a:t>Styrelsesvedtægt</a:t>
          </a:r>
        </a:p>
      </dsp:txBody>
      <dsp:txXfrm>
        <a:off x="821218" y="1622629"/>
        <a:ext cx="3942045" cy="638372"/>
      </dsp:txXfrm>
    </dsp:sp>
    <dsp:sp modelId="{199BAF3C-4617-4261-A3D5-AB303A38C97D}">
      <dsp:nvSpPr>
        <dsp:cNvPr id="0" name=""/>
        <dsp:cNvSpPr/>
      </dsp:nvSpPr>
      <dsp:spPr>
        <a:xfrm>
          <a:off x="1205048" y="2404152"/>
          <a:ext cx="4820194" cy="67809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kern="1200" dirty="0"/>
            <a:t>Lokale politikker/aftaler</a:t>
          </a:r>
        </a:p>
      </dsp:txBody>
      <dsp:txXfrm>
        <a:off x="1224909" y="2424013"/>
        <a:ext cx="3936019" cy="638372"/>
      </dsp:txXfrm>
    </dsp:sp>
    <dsp:sp modelId="{6C1EE7AF-D338-4930-9310-0DE180A61DA4}">
      <dsp:nvSpPr>
        <dsp:cNvPr id="0" name=""/>
        <dsp:cNvSpPr/>
      </dsp:nvSpPr>
      <dsp:spPr>
        <a:xfrm>
          <a:off x="4379433" y="519358"/>
          <a:ext cx="440761" cy="440761"/>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kern="1200" dirty="0"/>
        </a:p>
      </dsp:txBody>
      <dsp:txXfrm>
        <a:off x="4478604" y="519358"/>
        <a:ext cx="242419" cy="331673"/>
      </dsp:txXfrm>
    </dsp:sp>
    <dsp:sp modelId="{54A54B3A-C5E7-4746-844C-9984C8696AA1}">
      <dsp:nvSpPr>
        <dsp:cNvPr id="0" name=""/>
        <dsp:cNvSpPr/>
      </dsp:nvSpPr>
      <dsp:spPr>
        <a:xfrm>
          <a:off x="4783124" y="1320742"/>
          <a:ext cx="440761" cy="440761"/>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kern="1200" dirty="0"/>
        </a:p>
      </dsp:txBody>
      <dsp:txXfrm>
        <a:off x="4882295" y="1320742"/>
        <a:ext cx="242419" cy="331673"/>
      </dsp:txXfrm>
    </dsp:sp>
    <dsp:sp modelId="{3833AA10-E54C-4F43-BC8F-344A23DD2550}">
      <dsp:nvSpPr>
        <dsp:cNvPr id="0" name=""/>
        <dsp:cNvSpPr/>
      </dsp:nvSpPr>
      <dsp:spPr>
        <a:xfrm>
          <a:off x="5180790" y="2122127"/>
          <a:ext cx="440761" cy="440761"/>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kern="1200" dirty="0"/>
        </a:p>
      </dsp:txBody>
      <dsp:txXfrm>
        <a:off x="5279961" y="2122127"/>
        <a:ext cx="242419" cy="331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D2B73-9B28-49D9-B9F3-E2497685A5BB}">
      <dsp:nvSpPr>
        <dsp:cNvPr id="0" name=""/>
        <dsp:cNvSpPr/>
      </dsp:nvSpPr>
      <dsp:spPr>
        <a:xfrm>
          <a:off x="3793603" y="2809984"/>
          <a:ext cx="2293080" cy="425881"/>
        </a:xfrm>
        <a:custGeom>
          <a:avLst/>
          <a:gdLst/>
          <a:ahLst/>
          <a:cxnLst/>
          <a:rect l="0" t="0" r="0" b="0"/>
          <a:pathLst>
            <a:path>
              <a:moveTo>
                <a:pt x="0" y="0"/>
              </a:moveTo>
              <a:lnTo>
                <a:pt x="0" y="213446"/>
              </a:lnTo>
              <a:lnTo>
                <a:pt x="2293080" y="213446"/>
              </a:lnTo>
              <a:lnTo>
                <a:pt x="2293080" y="4258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C6F87-04C8-40D4-B8FB-134BBD99F6B4}">
      <dsp:nvSpPr>
        <dsp:cNvPr id="0" name=""/>
        <dsp:cNvSpPr/>
      </dsp:nvSpPr>
      <dsp:spPr>
        <a:xfrm>
          <a:off x="3638627" y="2809984"/>
          <a:ext cx="154976" cy="425881"/>
        </a:xfrm>
        <a:custGeom>
          <a:avLst/>
          <a:gdLst/>
          <a:ahLst/>
          <a:cxnLst/>
          <a:rect l="0" t="0" r="0" b="0"/>
          <a:pathLst>
            <a:path>
              <a:moveTo>
                <a:pt x="154976" y="0"/>
              </a:moveTo>
              <a:lnTo>
                <a:pt x="154976" y="213446"/>
              </a:lnTo>
              <a:lnTo>
                <a:pt x="0" y="213446"/>
              </a:lnTo>
              <a:lnTo>
                <a:pt x="0" y="4258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6471A2-01DC-472D-8294-E65BBE979873}">
      <dsp:nvSpPr>
        <dsp:cNvPr id="0" name=""/>
        <dsp:cNvSpPr/>
      </dsp:nvSpPr>
      <dsp:spPr>
        <a:xfrm>
          <a:off x="1186059" y="2809984"/>
          <a:ext cx="2607544" cy="426893"/>
        </a:xfrm>
        <a:custGeom>
          <a:avLst/>
          <a:gdLst/>
          <a:ahLst/>
          <a:cxnLst/>
          <a:rect l="0" t="0" r="0" b="0"/>
          <a:pathLst>
            <a:path>
              <a:moveTo>
                <a:pt x="2607544" y="0"/>
              </a:moveTo>
              <a:lnTo>
                <a:pt x="2607544" y="214458"/>
              </a:lnTo>
              <a:lnTo>
                <a:pt x="0" y="214458"/>
              </a:lnTo>
              <a:lnTo>
                <a:pt x="0" y="42689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C4BF1-4FC5-448F-9DCB-A1AA442C2AE8}">
      <dsp:nvSpPr>
        <dsp:cNvPr id="0" name=""/>
        <dsp:cNvSpPr/>
      </dsp:nvSpPr>
      <dsp:spPr>
        <a:xfrm>
          <a:off x="1221222" y="0"/>
          <a:ext cx="5144762" cy="28099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latin typeface="Raleway" panose="020B0503030101060003" pitchFamily="34" charset="0"/>
            </a:rPr>
            <a:t>Forældrebestyrelse</a:t>
          </a:r>
        </a:p>
      </dsp:txBody>
      <dsp:txXfrm>
        <a:off x="1221222" y="0"/>
        <a:ext cx="5144762" cy="2809984"/>
      </dsp:txXfrm>
    </dsp:sp>
    <dsp:sp modelId="{C43969C4-B8F6-4123-9ACE-7B27D038A3C0}">
      <dsp:nvSpPr>
        <dsp:cNvPr id="0" name=""/>
        <dsp:cNvSpPr/>
      </dsp:nvSpPr>
      <dsp:spPr>
        <a:xfrm>
          <a:off x="174465" y="3236877"/>
          <a:ext cx="2023187" cy="1011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latin typeface="Raleway" panose="020B0503030101060003" pitchFamily="34" charset="0"/>
            </a:rPr>
            <a:t>Afdeling</a:t>
          </a:r>
        </a:p>
      </dsp:txBody>
      <dsp:txXfrm>
        <a:off x="174465" y="3236877"/>
        <a:ext cx="2023187" cy="1011593"/>
      </dsp:txXfrm>
    </dsp:sp>
    <dsp:sp modelId="{EDCD630D-0685-486F-9097-E5CA36EBCD0B}">
      <dsp:nvSpPr>
        <dsp:cNvPr id="0" name=""/>
        <dsp:cNvSpPr/>
      </dsp:nvSpPr>
      <dsp:spPr>
        <a:xfrm>
          <a:off x="2627033" y="3235865"/>
          <a:ext cx="2023187" cy="1011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latin typeface="Raleway" panose="020B0503030101060003" pitchFamily="34" charset="0"/>
            </a:rPr>
            <a:t>Afdeling</a:t>
          </a:r>
        </a:p>
      </dsp:txBody>
      <dsp:txXfrm>
        <a:off x="2627033" y="3235865"/>
        <a:ext cx="2023187" cy="1011593"/>
      </dsp:txXfrm>
    </dsp:sp>
    <dsp:sp modelId="{DFB7DD14-D005-4D24-90A3-5AEB118AFB03}">
      <dsp:nvSpPr>
        <dsp:cNvPr id="0" name=""/>
        <dsp:cNvSpPr/>
      </dsp:nvSpPr>
      <dsp:spPr>
        <a:xfrm>
          <a:off x="5075090" y="3235865"/>
          <a:ext cx="2023187" cy="1011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latin typeface="Raleway" panose="020B0503030101060003" pitchFamily="34" charset="0"/>
            </a:rPr>
            <a:t>Afdeling</a:t>
          </a:r>
        </a:p>
      </dsp:txBody>
      <dsp:txXfrm>
        <a:off x="5075090" y="3235865"/>
        <a:ext cx="2023187" cy="10115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3B294-D492-4EAE-AAA5-8DBD72EAC0D5}" type="datetimeFigureOut">
              <a:rPr lang="da-DK" smtClean="0"/>
              <a:t>06-10-2025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F9B15-E78A-4594-9077-DBD88353D8AF}" type="slidenum">
              <a:rPr lang="da-DK" smtClean="0"/>
              <a:t>‹nr.›</a:t>
            </a:fld>
            <a:endParaRPr lang="da-DK"/>
          </a:p>
        </p:txBody>
      </p:sp>
    </p:spTree>
    <p:extLst>
      <p:ext uri="{BB962C8B-B14F-4D97-AF65-F5344CB8AC3E}">
        <p14:creationId xmlns:p14="http://schemas.microsoft.com/office/powerpoint/2010/main" val="353741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Introduktion til</a:t>
            </a:r>
            <a:r>
              <a:rPr lang="da-DK" baseline="0" dirty="0"/>
              <a:t> b</a:t>
            </a:r>
            <a:r>
              <a:rPr lang="da-DK" dirty="0"/>
              <a:t>estyrelsesarbejde vil omhandle:</a:t>
            </a:r>
          </a:p>
          <a:p>
            <a:r>
              <a:rPr lang="da-DK" dirty="0"/>
              <a:t>Strukturen har betydning for bestyrelsesarbejdet – derfor præsenteres strukturen indledningsvis</a:t>
            </a:r>
          </a:p>
          <a:p>
            <a:r>
              <a:rPr lang="da-DK" dirty="0"/>
              <a:t>Lovgivning</a:t>
            </a:r>
            <a:r>
              <a:rPr lang="da-DK" baseline="0" dirty="0"/>
              <a:t> og rammer</a:t>
            </a:r>
            <a:endParaRPr lang="da-DK" dirty="0"/>
          </a:p>
          <a:p>
            <a:r>
              <a:rPr lang="da-DK" dirty="0"/>
              <a:t>Hvad er opgaven – kort fortalt</a:t>
            </a:r>
          </a:p>
          <a:p>
            <a:r>
              <a:rPr lang="da-DK" dirty="0"/>
              <a:t>Hvem bestemmer hvad?</a:t>
            </a:r>
          </a:p>
          <a:p>
            <a:r>
              <a:rPr lang="da-DK" dirty="0"/>
              <a:t>Gode</a:t>
            </a:r>
            <a:r>
              <a:rPr lang="da-DK" baseline="0" dirty="0"/>
              <a:t> pointer til at skabe en god mødekultur</a:t>
            </a:r>
            <a:endParaRPr lang="da-DK" dirty="0"/>
          </a:p>
          <a:p>
            <a:r>
              <a:rPr lang="da-DK" dirty="0"/>
              <a:t>Samarbejde med de øvrige forældre</a:t>
            </a:r>
          </a:p>
          <a:p>
            <a:r>
              <a:rPr lang="da-DK" dirty="0"/>
              <a:t>mm.</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a:t>
            </a:fld>
            <a:endParaRPr lang="da-DK"/>
          </a:p>
        </p:txBody>
      </p:sp>
    </p:spTree>
    <p:extLst>
      <p:ext uri="{BB962C8B-B14F-4D97-AF65-F5344CB8AC3E}">
        <p14:creationId xmlns:p14="http://schemas.microsoft.com/office/powerpoint/2010/main" val="157211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indent="-285750">
              <a:lnSpc>
                <a:spcPct val="150000"/>
              </a:lnSpc>
              <a:buFont typeface="Arial" panose="020B0604020202020204" pitchFamily="34" charset="0"/>
              <a:buChar char="•"/>
            </a:pPr>
            <a:r>
              <a:rPr lang="da-DK" sz="1200" dirty="0">
                <a:latin typeface="Raleway" panose="020B0503030101060003" pitchFamily="34" charset="0"/>
              </a:rPr>
              <a:t>I ulige år </a:t>
            </a:r>
          </a:p>
          <a:p>
            <a:pPr marL="285750" indent="-285750">
              <a:lnSpc>
                <a:spcPct val="150000"/>
              </a:lnSpc>
              <a:buFont typeface="Arial" panose="020B0604020202020204" pitchFamily="34" charset="0"/>
              <a:buChar char="•"/>
            </a:pPr>
            <a:r>
              <a:rPr lang="da-DK" sz="1200" dirty="0">
                <a:latin typeface="Raleway" panose="020B0503030101060003" pitchFamily="34" charset="0"/>
              </a:rPr>
              <a:t>Udføres en pædagogisk læringsmiljøvurdering (PLV)</a:t>
            </a:r>
          </a:p>
          <a:p>
            <a:pPr marL="742950" lvl="1" indent="-285750">
              <a:lnSpc>
                <a:spcPct val="150000"/>
              </a:lnSpc>
              <a:buFont typeface="Arial" panose="020B0604020202020204" pitchFamily="34" charset="0"/>
              <a:buChar char="•"/>
            </a:pPr>
            <a:r>
              <a:rPr lang="da-DK" sz="1200" dirty="0">
                <a:latin typeface="Raleway" panose="020B0503030101060003" pitchFamily="34" charset="0"/>
              </a:rPr>
              <a:t>Af medarbejdere og daglige ledere </a:t>
            </a:r>
          </a:p>
          <a:p>
            <a:pPr marL="285750" lvl="0" indent="-285750">
              <a:lnSpc>
                <a:spcPct val="150000"/>
              </a:lnSpc>
              <a:buFont typeface="Arial" panose="020B0604020202020204" pitchFamily="34" charset="0"/>
              <a:buChar char="•"/>
            </a:pPr>
            <a:r>
              <a:rPr lang="da-DK" sz="1200" dirty="0">
                <a:latin typeface="Raleway" panose="020B0503030101060003" pitchFamily="34" charset="0"/>
              </a:rPr>
              <a:t>Uvildigt tilsyn som er anmeldt med observation ud fra PLV af institutionsleder og pædagogisk konsulent fra forvaltningen</a:t>
            </a:r>
          </a:p>
          <a:p>
            <a:pPr marL="285750" lvl="0" indent="-285750">
              <a:lnSpc>
                <a:spcPct val="150000"/>
              </a:lnSpc>
              <a:buFont typeface="Arial" panose="020B0604020202020204" pitchFamily="34" charset="0"/>
              <a:buChar char="•"/>
            </a:pPr>
            <a:r>
              <a:rPr lang="da-DK" sz="1200" dirty="0">
                <a:latin typeface="Raleway" panose="020B0503030101060003" pitchFamily="34" charset="0"/>
              </a:rPr>
              <a:t>Forældretilfredshedsundersøgelse</a:t>
            </a:r>
          </a:p>
          <a:p>
            <a:pPr marL="285750" lvl="0" indent="-285750">
              <a:lnSpc>
                <a:spcPct val="150000"/>
              </a:lnSpc>
              <a:buFont typeface="Arial" panose="020B0604020202020204" pitchFamily="34" charset="0"/>
              <a:buChar char="•"/>
            </a:pPr>
            <a:r>
              <a:rPr lang="da-DK" sz="1200" dirty="0">
                <a:latin typeface="Raleway" panose="020B0503030101060003" pitchFamily="34" charset="0"/>
              </a:rPr>
              <a:t>Alle +4 årige høres ved brug af Spørge Børge</a:t>
            </a:r>
          </a:p>
          <a:p>
            <a:pPr marL="285750" lvl="0" indent="-285750">
              <a:lnSpc>
                <a:spcPct val="150000"/>
              </a:lnSpc>
              <a:buFont typeface="Arial" panose="020B0604020202020204" pitchFamily="34" charset="0"/>
              <a:buChar char="•"/>
            </a:pPr>
            <a:r>
              <a:rPr lang="da-DK" sz="1200" dirty="0">
                <a:latin typeface="Raleway" panose="020B0503030101060003" pitchFamily="34" charset="0"/>
              </a:rPr>
              <a:t>Læringsdialog mellem tilsynsførende (institutionsleder og pædagogiske konsulent) og daglig leder</a:t>
            </a:r>
          </a:p>
          <a:p>
            <a:pPr marL="285750" lvl="0" indent="-285750">
              <a:lnSpc>
                <a:spcPct val="150000"/>
              </a:lnSpc>
              <a:buFont typeface="Arial" panose="020B0604020202020204" pitchFamily="34" charset="0"/>
              <a:buChar char="•"/>
            </a:pPr>
            <a:r>
              <a:rPr lang="da-DK" sz="1200" dirty="0">
                <a:latin typeface="Raleway" panose="020B0503030101060003" pitchFamily="34" charset="0"/>
              </a:rPr>
              <a:t>Tilsynsrapport bliver lagt op på institutionens hjemmeside</a:t>
            </a:r>
          </a:p>
          <a:p>
            <a:pPr marL="285750" lvl="0" indent="-285750">
              <a:lnSpc>
                <a:spcPct val="150000"/>
              </a:lnSpc>
              <a:buFont typeface="Arial" panose="020B0604020202020204" pitchFamily="34" charset="0"/>
              <a:buChar char="•"/>
            </a:pPr>
            <a:r>
              <a:rPr lang="da-DK" sz="1200" dirty="0">
                <a:latin typeface="Raleway" panose="020B0503030101060003" pitchFamily="34" charset="0"/>
              </a:rPr>
              <a:t>Kvalitetssamtale mellem dagtilbudschef, afdelingsleder, pædagogisk konsulent, institutionsleder og lederteam</a:t>
            </a:r>
          </a:p>
          <a:p>
            <a:pPr marL="285750" lvl="0" indent="-285750">
              <a:lnSpc>
                <a:spcPct val="150000"/>
              </a:lnSpc>
              <a:buFont typeface="Arial" panose="020B0604020202020204" pitchFamily="34" charset="0"/>
              <a:buChar char="•"/>
            </a:pPr>
            <a:r>
              <a:rPr lang="da-DK" sz="1200" dirty="0">
                <a:latin typeface="Raleway" panose="020B0503030101060003" pitchFamily="34" charset="0"/>
              </a:rPr>
              <a:t>Forældrebestyrelsen orienteres på et bestyrelsesmøde</a:t>
            </a:r>
          </a:p>
          <a:p>
            <a:pPr marL="285750" lvl="0" indent="-285750">
              <a:lnSpc>
                <a:spcPct val="150000"/>
              </a:lnSpc>
              <a:buFont typeface="Arial" panose="020B0604020202020204" pitchFamily="34" charset="0"/>
              <a:buChar char="•"/>
            </a:pPr>
            <a:r>
              <a:rPr lang="da-DK" sz="1200" dirty="0">
                <a:latin typeface="Raleway" panose="020B0503030101060003" pitchFamily="34" charset="0"/>
              </a:rPr>
              <a:t>Som opfølgning udfører institutionsleder min. 2 pædagogiske udviklingsbesøg i hver afdeling</a:t>
            </a:r>
          </a:p>
          <a:p>
            <a:pPr marL="285750" lvl="0" indent="-285750">
              <a:lnSpc>
                <a:spcPct val="150000"/>
              </a:lnSpc>
              <a:buFont typeface="Arial" panose="020B0604020202020204" pitchFamily="34" charset="0"/>
              <a:buChar char="•"/>
            </a:pPr>
            <a:r>
              <a:rPr lang="da-DK" sz="1200" dirty="0">
                <a:latin typeface="Raleway" panose="020B0503030101060003" pitchFamily="34" charset="0"/>
              </a:rPr>
              <a:t>Dagtilbudschef følger løbende op på samtaler med institutionsledere</a:t>
            </a:r>
          </a:p>
          <a:p>
            <a:pPr marL="285750" lvl="0" indent="-285750">
              <a:lnSpc>
                <a:spcPct val="150000"/>
              </a:lnSpc>
              <a:buFont typeface="Arial" panose="020B0604020202020204" pitchFamily="34" charset="0"/>
              <a:buChar char="•"/>
            </a:pPr>
            <a:endParaRPr lang="da-DK" sz="1200" dirty="0">
              <a:latin typeface="Raleway" panose="020B0503030101060003" pitchFamily="34" charset="0"/>
            </a:endParaRPr>
          </a:p>
          <a:p>
            <a:r>
              <a:rPr lang="da-DK" dirty="0"/>
              <a:t>I lige år</a:t>
            </a:r>
          </a:p>
          <a:p>
            <a:pPr marL="285750" lvl="0" indent="-285750">
              <a:lnSpc>
                <a:spcPct val="150000"/>
              </a:lnSpc>
              <a:buFont typeface="Arial" panose="020B0604020202020204" pitchFamily="34" charset="0"/>
              <a:buChar char="•"/>
            </a:pPr>
            <a:r>
              <a:rPr lang="da-DK" sz="1200" dirty="0">
                <a:latin typeface="Raleway" panose="020B0503030101060003" pitchFamily="34" charset="0"/>
              </a:rPr>
              <a:t>Uvildigt tilsyn udføres af pædagogisk konsulent fra forvaltningen, som er uanmeldt med observation ud fra udviklingsplaner og kvalitetsplaner </a:t>
            </a:r>
          </a:p>
          <a:p>
            <a:pPr marL="285750" lvl="0" indent="-285750">
              <a:lnSpc>
                <a:spcPct val="150000"/>
              </a:lnSpc>
              <a:buFont typeface="Arial" panose="020B0604020202020204" pitchFamily="34" charset="0"/>
              <a:buChar char="•"/>
            </a:pPr>
            <a:r>
              <a:rPr lang="da-DK" sz="1200" dirty="0">
                <a:latin typeface="Raleway" panose="020B0503030101060003" pitchFamily="34" charset="0"/>
              </a:rPr>
              <a:t>Læringsdialog mellem pædagogisk konsulent, daglig leder og institutionsleder</a:t>
            </a:r>
          </a:p>
          <a:p>
            <a:pPr marL="285750" lvl="0" indent="-285750">
              <a:lnSpc>
                <a:spcPct val="150000"/>
              </a:lnSpc>
              <a:buFont typeface="Arial" panose="020B0604020202020204" pitchFamily="34" charset="0"/>
              <a:buChar char="•"/>
            </a:pPr>
            <a:r>
              <a:rPr lang="da-DK" sz="1200" dirty="0">
                <a:latin typeface="Raleway" panose="020B0503030101060003" pitchFamily="34" charset="0"/>
              </a:rPr>
              <a:t>Tilsynsrapport bliver lagt op på institutionens hjemmeside</a:t>
            </a:r>
          </a:p>
          <a:p>
            <a:pPr marL="285750" lvl="0" indent="-285750">
              <a:lnSpc>
                <a:spcPct val="150000"/>
              </a:lnSpc>
              <a:buFont typeface="Arial" panose="020B0604020202020204" pitchFamily="34" charset="0"/>
              <a:buChar char="•"/>
            </a:pPr>
            <a:r>
              <a:rPr lang="da-DK" sz="1200" dirty="0">
                <a:latin typeface="Raleway" panose="020B0503030101060003" pitchFamily="34" charset="0"/>
              </a:rPr>
              <a:t>Kvalitetssamtale mellem dagtilbudschef, afdelingsleder, pædagogisk konsulent, institutionsleder og lederteam</a:t>
            </a:r>
          </a:p>
          <a:p>
            <a:pPr marL="285750" lvl="0" indent="-285750">
              <a:lnSpc>
                <a:spcPct val="150000"/>
              </a:lnSpc>
              <a:buFont typeface="Arial" panose="020B0604020202020204" pitchFamily="34" charset="0"/>
              <a:buChar char="•"/>
            </a:pPr>
            <a:r>
              <a:rPr lang="da-DK" sz="1200" dirty="0">
                <a:latin typeface="Raleway" panose="020B0503030101060003" pitchFamily="34" charset="0"/>
              </a:rPr>
              <a:t>Som opfølgning udfører institutionsleder min. 2 pædagogiske udviklingsbesøg i hver afdeling</a:t>
            </a:r>
          </a:p>
          <a:p>
            <a:pPr marL="285750" lvl="0" indent="-285750">
              <a:lnSpc>
                <a:spcPct val="150000"/>
              </a:lnSpc>
              <a:buFont typeface="Arial" panose="020B0604020202020204" pitchFamily="34" charset="0"/>
              <a:buChar char="•"/>
            </a:pPr>
            <a:r>
              <a:rPr lang="da-DK" sz="1200" dirty="0">
                <a:latin typeface="Raleway" panose="020B0503030101060003" pitchFamily="34" charset="0"/>
              </a:rPr>
              <a:t>Dagtilbudschef følger løbende op på samtaler med institutionsledere</a:t>
            </a:r>
          </a:p>
          <a:p>
            <a:endParaRPr lang="da-DK" dirty="0"/>
          </a:p>
          <a:p>
            <a:r>
              <a:rPr lang="da-DK" b="1" dirty="0"/>
              <a:t>Dagtilbudsloven rammesætter</a:t>
            </a:r>
            <a:r>
              <a:rPr lang="da-DK" b="1" baseline="0" dirty="0"/>
              <a:t> </a:t>
            </a:r>
            <a:r>
              <a:rPr lang="da-DK" b="1" dirty="0"/>
              <a:t>tilsynet så</a:t>
            </a:r>
            <a:r>
              <a:rPr lang="da-DK" b="1" baseline="0" dirty="0"/>
              <a:t> det bl.a. tager højde for den </a:t>
            </a:r>
            <a:r>
              <a:rPr lang="da-DK" b="1" dirty="0"/>
              <a:t>pædagogiske kvalitet og den måde opgaverne udføres på.</a:t>
            </a:r>
            <a:r>
              <a:rPr lang="da-DK" b="1" baseline="0" dirty="0"/>
              <a:t> </a:t>
            </a:r>
            <a:r>
              <a:rPr lang="da-DK" b="1" dirty="0"/>
              <a:t>Derudover føres tilsyn med:</a:t>
            </a:r>
          </a:p>
          <a:p>
            <a:r>
              <a:rPr lang="da-DK" dirty="0"/>
              <a:t>Legeplads sikkerhed</a:t>
            </a:r>
          </a:p>
          <a:p>
            <a:r>
              <a:rPr lang="da-DK" dirty="0"/>
              <a:t>Indendørs sikkerhed</a:t>
            </a:r>
          </a:p>
          <a:p>
            <a:r>
              <a:rPr lang="da-DK" dirty="0"/>
              <a:t>Økonomi</a:t>
            </a:r>
          </a:p>
          <a:p>
            <a:r>
              <a:rPr lang="da-DK" dirty="0"/>
              <a:t>Brandforhold</a:t>
            </a:r>
          </a:p>
          <a:p>
            <a:r>
              <a:rPr lang="da-DK" dirty="0"/>
              <a:t>Hygiejne </a:t>
            </a:r>
          </a:p>
          <a:p>
            <a:pPr mar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11</a:t>
            </a:fld>
            <a:endParaRPr lang="da-DK"/>
          </a:p>
        </p:txBody>
      </p:sp>
    </p:spTree>
    <p:extLst>
      <p:ext uri="{BB962C8B-B14F-4D97-AF65-F5344CB8AC3E}">
        <p14:creationId xmlns:p14="http://schemas.microsoft.com/office/powerpoint/2010/main" val="134347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rgbClr val="FF0000"/>
                </a:solidFill>
              </a:rPr>
              <a:t>Mange af disse opgaver er delegeret til dagtilbudsafdelingen</a:t>
            </a:r>
          </a:p>
          <a:p>
            <a:endParaRPr lang="da-DK" dirty="0">
              <a:solidFill>
                <a:srgbClr val="FF0000"/>
              </a:solidFill>
            </a:endParaRP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12</a:t>
            </a:fld>
            <a:endParaRPr lang="da-DK"/>
          </a:p>
        </p:txBody>
      </p:sp>
    </p:spTree>
    <p:extLst>
      <p:ext uri="{BB962C8B-B14F-4D97-AF65-F5344CB8AC3E}">
        <p14:creationId xmlns:p14="http://schemas.microsoft.com/office/powerpoint/2010/main" val="47392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a:solidFill>
                  <a:schemeClr val="tx1"/>
                </a:solidFill>
                <a:latin typeface="+mn-lt"/>
                <a:ea typeface="+mn-ea"/>
                <a:cs typeface="+mn-cs"/>
              </a:rPr>
              <a:t>Budgetrammen: Som minimum de ”børnerelaterede konti” dvs. beskæftigelsesmaterialer, udflugter, forplejning, legetøj etc.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Beslutningskompetencen ved ansættelser er lederens.</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Læs mere i Styrelsesvedtægten.</a:t>
            </a:r>
            <a:endParaRPr lang="da-DK" sz="1200" b="1" i="0" u="none" strike="noStrike" kern="1200" baseline="0" dirty="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13</a:t>
            </a:fld>
            <a:endParaRPr lang="da-DK"/>
          </a:p>
        </p:txBody>
      </p:sp>
    </p:spTree>
    <p:extLst>
      <p:ext uri="{BB962C8B-B14F-4D97-AF65-F5344CB8AC3E}">
        <p14:creationId xmlns:p14="http://schemas.microsoft.com/office/powerpoint/2010/main" val="325274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fld id="{369F9B15-E78A-4594-9077-DBD88353D8AF}" type="slidenum">
              <a:rPr lang="da-DK" smtClean="0"/>
              <a:t>14</a:t>
            </a:fld>
            <a:endParaRPr lang="da-DK"/>
          </a:p>
        </p:txBody>
      </p:sp>
    </p:spTree>
    <p:extLst>
      <p:ext uri="{BB962C8B-B14F-4D97-AF65-F5344CB8AC3E}">
        <p14:creationId xmlns:p14="http://schemas.microsoft.com/office/powerpoint/2010/main" val="85857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Et princip</a:t>
            </a:r>
            <a:r>
              <a:rPr lang="da-DK" baseline="0" dirty="0"/>
              <a:t> er indlejret i organisationens værdier og sammen danner det grundlag for handlinger. Et princip er en </a:t>
            </a:r>
            <a:r>
              <a:rPr lang="da-DK" sz="1200" b="0" kern="1200" dirty="0">
                <a:solidFill>
                  <a:schemeClr val="tx1"/>
                </a:solidFill>
                <a:effectLst/>
                <a:latin typeface="+mn-lt"/>
                <a:ea typeface="+mn-ea"/>
                <a:cs typeface="+mn-cs"/>
              </a:rPr>
              <a:t>grundlæggende regel eller norm som nogen bevidst følger med hensyn til holdning eller adfærd i konkrete sammenhænge (Kilde: den danske ordbog).</a:t>
            </a:r>
            <a:endParaRPr lang="da-DK" dirty="0"/>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15</a:t>
            </a:fld>
            <a:endParaRPr lang="da-DK"/>
          </a:p>
        </p:txBody>
      </p:sp>
    </p:spTree>
    <p:extLst>
      <p:ext uri="{BB962C8B-B14F-4D97-AF65-F5344CB8AC3E}">
        <p14:creationId xmlns:p14="http://schemas.microsoft.com/office/powerpoint/2010/main" val="1678473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16</a:t>
            </a:fld>
            <a:endParaRPr lang="da-DK"/>
          </a:p>
        </p:txBody>
      </p:sp>
    </p:spTree>
    <p:extLst>
      <p:ext uri="{BB962C8B-B14F-4D97-AF65-F5344CB8AC3E}">
        <p14:creationId xmlns:p14="http://schemas.microsoft.com/office/powerpoint/2010/main" val="272229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fld id="{369F9B15-E78A-4594-9077-DBD88353D8AF}" type="slidenum">
              <a:rPr lang="da-DK" smtClean="0"/>
              <a:t>17</a:t>
            </a:fld>
            <a:endParaRPr lang="da-DK"/>
          </a:p>
        </p:txBody>
      </p:sp>
    </p:spTree>
    <p:extLst>
      <p:ext uri="{BB962C8B-B14F-4D97-AF65-F5344CB8AC3E}">
        <p14:creationId xmlns:p14="http://schemas.microsoft.com/office/powerpoint/2010/main" val="658430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Suppleanter kan deltage i bestyrelsesmøderne, men er ikke stemmeberettig</a:t>
            </a:r>
          </a:p>
        </p:txBody>
      </p:sp>
      <p:sp>
        <p:nvSpPr>
          <p:cNvPr id="4" name="Pladsholder til slidenummer 3"/>
          <p:cNvSpPr>
            <a:spLocks noGrp="1"/>
          </p:cNvSpPr>
          <p:nvPr>
            <p:ph type="sldNum" sz="quarter" idx="5"/>
          </p:nvPr>
        </p:nvSpPr>
        <p:spPr/>
        <p:txBody>
          <a:bodyPr/>
          <a:lstStyle/>
          <a:p>
            <a:fld id="{369F9B15-E78A-4594-9077-DBD88353D8AF}" type="slidenum">
              <a:rPr lang="da-DK" smtClean="0"/>
              <a:t>18</a:t>
            </a:fld>
            <a:endParaRPr lang="da-DK"/>
          </a:p>
        </p:txBody>
      </p:sp>
    </p:spTree>
    <p:extLst>
      <p:ext uri="{BB962C8B-B14F-4D97-AF65-F5344CB8AC3E}">
        <p14:creationId xmlns:p14="http://schemas.microsoft.com/office/powerpoint/2010/main" val="273902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At lederen er sekretær betyder </a:t>
            </a:r>
            <a:r>
              <a:rPr lang="da-DK" i="1" dirty="0"/>
              <a:t>ikke,</a:t>
            </a:r>
            <a:r>
              <a:rPr lang="da-DK" dirty="0"/>
              <a:t> at hun/han skal skrive referater – det beslutter</a:t>
            </a:r>
            <a:r>
              <a:rPr lang="da-DK" baseline="0" dirty="0"/>
              <a:t> I</a:t>
            </a:r>
            <a:endParaRPr lang="da-DK" dirty="0"/>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19</a:t>
            </a:fld>
            <a:endParaRPr lang="da-DK"/>
          </a:p>
        </p:txBody>
      </p:sp>
    </p:spTree>
    <p:extLst>
      <p:ext uri="{BB962C8B-B14F-4D97-AF65-F5344CB8AC3E}">
        <p14:creationId xmlns:p14="http://schemas.microsoft.com/office/powerpoint/2010/main" val="191575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21</a:t>
            </a:fld>
            <a:endParaRPr lang="da-DK"/>
          </a:p>
        </p:txBody>
      </p:sp>
    </p:spTree>
    <p:extLst>
      <p:ext uri="{BB962C8B-B14F-4D97-AF65-F5344CB8AC3E}">
        <p14:creationId xmlns:p14="http://schemas.microsoft.com/office/powerpoint/2010/main" val="86066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Andre love: Serviceloven eks. underretningspligt</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2</a:t>
            </a:fld>
            <a:endParaRPr lang="da-DK"/>
          </a:p>
        </p:txBody>
      </p:sp>
    </p:spTree>
    <p:extLst>
      <p:ext uri="{BB962C8B-B14F-4D97-AF65-F5344CB8AC3E}">
        <p14:creationId xmlns:p14="http://schemas.microsoft.com/office/powerpoint/2010/main" val="217424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fld id="{369F9B15-E78A-4594-9077-DBD88353D8AF}" type="slidenum">
              <a:rPr lang="da-DK" smtClean="0"/>
              <a:t>22</a:t>
            </a:fld>
            <a:endParaRPr lang="da-DK"/>
          </a:p>
        </p:txBody>
      </p:sp>
    </p:spTree>
    <p:extLst>
      <p:ext uri="{BB962C8B-B14F-4D97-AF65-F5344CB8AC3E}">
        <p14:creationId xmlns:p14="http://schemas.microsoft.com/office/powerpoint/2010/main" val="3433982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23</a:t>
            </a:fld>
            <a:endParaRPr lang="da-DK"/>
          </a:p>
        </p:txBody>
      </p:sp>
    </p:spTree>
    <p:extLst>
      <p:ext uri="{BB962C8B-B14F-4D97-AF65-F5344CB8AC3E}">
        <p14:creationId xmlns:p14="http://schemas.microsoft.com/office/powerpoint/2010/main" val="235360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33 daginstitutioner  inkl. private matrikler / ca. 2009 børn og ca</a:t>
            </a:r>
            <a:r>
              <a:rPr lang="da-DK" b="0" dirty="0"/>
              <a:t>. 649 medarbejdere</a:t>
            </a:r>
          </a:p>
          <a:p>
            <a:pPr algn="l"/>
            <a:endParaRPr lang="da-DK" dirty="0"/>
          </a:p>
          <a:p>
            <a:pPr algn="l"/>
            <a:r>
              <a:rPr lang="da-DK" dirty="0"/>
              <a:t>4 ressourcegrupper fordelt i HK / ca. 46 børn</a:t>
            </a:r>
          </a:p>
          <a:p>
            <a:pPr algn="l"/>
            <a:endParaRPr lang="da-DK" dirty="0"/>
          </a:p>
          <a:p>
            <a:pPr algn="l"/>
            <a:r>
              <a:rPr lang="da-DK" dirty="0"/>
              <a:t>1 dagplejeområde / ca. 378 børn og ca. 111 dagplejere </a:t>
            </a:r>
          </a:p>
          <a:p>
            <a:endParaRPr lang="da-DK" dirty="0"/>
          </a:p>
          <a:p>
            <a:r>
              <a:rPr lang="da-DK" dirty="0"/>
              <a:t>Samlet set er der</a:t>
            </a:r>
            <a:r>
              <a:rPr lang="da-DK" baseline="0" dirty="0"/>
              <a:t> tilknyttet ca. 2719 børn i HK inkl. kommunale og private dagtilbud</a:t>
            </a:r>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3</a:t>
            </a:fld>
            <a:endParaRPr lang="da-DK"/>
          </a:p>
        </p:txBody>
      </p:sp>
    </p:spTree>
    <p:extLst>
      <p:ext uri="{BB962C8B-B14F-4D97-AF65-F5344CB8AC3E}">
        <p14:creationId xmlns:p14="http://schemas.microsoft.com/office/powerpoint/2010/main" val="34068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Institutionsbestyrelse  (en leder, en bestyrelse og et budget)</a:t>
            </a:r>
          </a:p>
          <a:p>
            <a:r>
              <a:rPr lang="da-DK" dirty="0"/>
              <a:t>Dagplejens forældrebestyrelse (en leder, en bestyrelse og et budget)</a:t>
            </a:r>
          </a:p>
          <a:p>
            <a:endParaRPr lang="da-DK" baseline="0" dirty="0"/>
          </a:p>
          <a:p>
            <a:r>
              <a:rPr lang="da-DK" dirty="0"/>
              <a:t>Forældrebestyrelserne arbejder for </a:t>
            </a:r>
            <a:r>
              <a:rPr lang="da-DK" i="1" dirty="0"/>
              <a:t>alle</a:t>
            </a:r>
            <a:r>
              <a:rPr lang="da-DK" dirty="0"/>
              <a:t> forældre i alle afdelinger / i dagplejen</a:t>
            </a:r>
          </a:p>
          <a:p>
            <a:endParaRPr lang="da-DK" b="0" baseline="0" dirty="0">
              <a:solidFill>
                <a:schemeClr val="tx1"/>
              </a:solidFill>
            </a:endParaRPr>
          </a:p>
          <a:p>
            <a:r>
              <a:rPr lang="da-DK" b="0" baseline="0" dirty="0">
                <a:solidFill>
                  <a:schemeClr val="tx1"/>
                </a:solidFill>
              </a:rPr>
              <a:t>Forældreb</a:t>
            </a:r>
            <a:r>
              <a:rPr lang="da-DK" b="0" baseline="0" dirty="0">
                <a:solidFill>
                  <a:srgbClr val="FF0000"/>
                </a:solidFill>
              </a:rPr>
              <a:t>estyrelsen er sammenlagt med skolen i Øsby og i Over Jerstal </a:t>
            </a:r>
          </a:p>
          <a:p>
            <a:r>
              <a:rPr lang="da-DK" b="0" baseline="0" dirty="0">
                <a:solidFill>
                  <a:srgbClr val="FF0000"/>
                </a:solidFill>
              </a:rPr>
              <a:t>Andre steder har institutionen sin egen forældrebestyrelse selvom de er sammenlagt med skolen</a:t>
            </a:r>
          </a:p>
          <a:p>
            <a:endParaRPr lang="da-DK" b="0" baseline="0" dirty="0"/>
          </a:p>
          <a:p>
            <a:r>
              <a:rPr lang="da-DK" b="0" baseline="0" dirty="0"/>
              <a:t>De selvejende institutioner har egen forældrebestyrelse.</a:t>
            </a:r>
            <a:endParaRPr lang="da-DK" b="0" i="1" dirty="0">
              <a:solidFill>
                <a:srgbClr val="FF0000"/>
              </a:solidFill>
            </a:endParaRPr>
          </a:p>
        </p:txBody>
      </p:sp>
      <p:sp>
        <p:nvSpPr>
          <p:cNvPr id="4" name="Pladsholder til slidenummer 3"/>
          <p:cNvSpPr>
            <a:spLocks noGrp="1"/>
          </p:cNvSpPr>
          <p:nvPr>
            <p:ph type="sldNum" sz="quarter" idx="5"/>
          </p:nvPr>
        </p:nvSpPr>
        <p:spPr/>
        <p:txBody>
          <a:bodyPr/>
          <a:lstStyle/>
          <a:p>
            <a:fld id="{369F9B15-E78A-4594-9077-DBD88353D8AF}" type="slidenum">
              <a:rPr lang="da-DK" smtClean="0"/>
              <a:t>4</a:t>
            </a:fld>
            <a:endParaRPr lang="da-DK"/>
          </a:p>
        </p:txBody>
      </p:sp>
    </p:spTree>
    <p:extLst>
      <p:ext uri="{BB962C8B-B14F-4D97-AF65-F5344CB8AC3E}">
        <p14:creationId xmlns:p14="http://schemas.microsoft.com/office/powerpoint/2010/main" val="115435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5</a:t>
            </a:fld>
            <a:endParaRPr lang="da-DK"/>
          </a:p>
        </p:txBody>
      </p:sp>
    </p:spTree>
    <p:extLst>
      <p:ext uri="{BB962C8B-B14F-4D97-AF65-F5344CB8AC3E}">
        <p14:creationId xmlns:p14="http://schemas.microsoft.com/office/powerpoint/2010/main" val="302750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tekst fra lovgivningen  - </a:t>
            </a:r>
          </a:p>
          <a:p>
            <a:r>
              <a:rPr lang="da-DK" dirty="0"/>
              <a:t>I HK arbejdes</a:t>
            </a:r>
            <a:r>
              <a:rPr lang="da-DK" baseline="0" dirty="0"/>
              <a:t> der</a:t>
            </a:r>
            <a:r>
              <a:rPr lang="da-DK" dirty="0"/>
              <a:t> med institutionsbestyrelser – som beskrevet i Styrelsesvedtægten</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6</a:t>
            </a:fld>
            <a:endParaRPr lang="da-DK"/>
          </a:p>
        </p:txBody>
      </p:sp>
    </p:spTree>
    <p:extLst>
      <p:ext uri="{BB962C8B-B14F-4D97-AF65-F5344CB8AC3E}">
        <p14:creationId xmlns:p14="http://schemas.microsoft.com/office/powerpoint/2010/main" val="228375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Indstillingsret betyder ‘et ønske’ eller</a:t>
            </a:r>
            <a:r>
              <a:rPr lang="da-DK" baseline="0" dirty="0"/>
              <a:t> ‘en anvisning’ – ikke ‘veto’ eller ‘besluttende’</a:t>
            </a:r>
          </a:p>
          <a:p>
            <a:r>
              <a:rPr lang="da-DK" baseline="0" dirty="0"/>
              <a:t>Ansættelse og afskedigelse af medarbejdere er </a:t>
            </a:r>
            <a:r>
              <a:rPr lang="da-DK" baseline="0" dirty="0">
                <a:solidFill>
                  <a:srgbClr val="FF0000"/>
                </a:solidFill>
              </a:rPr>
              <a:t>delegeret til institutionslederen / daglig leder</a:t>
            </a:r>
            <a:endParaRPr lang="da-DK" dirty="0">
              <a:solidFill>
                <a:srgbClr val="FF0000"/>
              </a:solidFill>
            </a:endParaRPr>
          </a:p>
          <a:p>
            <a:endParaRPr lang="da-DK" dirty="0"/>
          </a:p>
          <a:p>
            <a:r>
              <a:rPr lang="da-DK" dirty="0"/>
              <a:t>Stk. 5. Indstillingsretten ved ansættelse af personale er til institutionslederen – som har ansættelseskompetencen</a:t>
            </a:r>
            <a:r>
              <a:rPr lang="da-DK" baseline="0" dirty="0"/>
              <a:t> i HK – (personaleledelse)</a:t>
            </a:r>
          </a:p>
          <a:p>
            <a:endParaRPr lang="da-DK" baseline="0" dirty="0"/>
          </a:p>
          <a:p>
            <a:pPr marL="628650" lvl="1" indent="-171450">
              <a:buFont typeface="Arial" panose="020B0604020202020204" pitchFamily="34" charset="0"/>
              <a:buChar char="•"/>
            </a:pPr>
            <a:r>
              <a:rPr lang="da-DK" baseline="0" dirty="0"/>
              <a:t>Der er ikke repræsentanter fra bestyrelsen ved ansættelse af personale til tidsbegrænset stillinger</a:t>
            </a:r>
            <a:endParaRPr lang="da-DK" dirty="0"/>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7</a:t>
            </a:fld>
            <a:endParaRPr lang="da-DK"/>
          </a:p>
        </p:txBody>
      </p:sp>
    </p:spTree>
    <p:extLst>
      <p:ext uri="{BB962C8B-B14F-4D97-AF65-F5344CB8AC3E}">
        <p14:creationId xmlns:p14="http://schemas.microsoft.com/office/powerpoint/2010/main" val="193676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8</a:t>
            </a:fld>
            <a:endParaRPr lang="da-DK"/>
          </a:p>
        </p:txBody>
      </p:sp>
    </p:spTree>
    <p:extLst>
      <p:ext uri="{BB962C8B-B14F-4D97-AF65-F5344CB8AC3E}">
        <p14:creationId xmlns:p14="http://schemas.microsoft.com/office/powerpoint/2010/main" val="327639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indent="152400" algn="l"/>
            <a:r>
              <a:rPr lang="da-DK" b="0" i="0" dirty="0">
                <a:solidFill>
                  <a:srgbClr val="212529"/>
                </a:solidFill>
                <a:effectLst/>
                <a:latin typeface="Questa-Regular"/>
              </a:rPr>
              <a:t>Vi arbejder ud fra Den pædagogiske læreplan. Over hele dagen etableres der et pædagogisk læringsmiljø, der med leg, planlagte vokseninitierede aktiviteter, spontane aktiviteter, børneinitierede aktiviteter og daglige rutiner giver børnene mulighed for at trives, lære, udvikle sig og dannes. </a:t>
            </a:r>
          </a:p>
          <a:p>
            <a:pPr indent="152400" algn="l"/>
            <a:endParaRPr lang="da-DK" b="0" i="0" dirty="0">
              <a:solidFill>
                <a:srgbClr val="212529"/>
              </a:solidFill>
              <a:effectLst/>
              <a:latin typeface="Questa-Regular"/>
            </a:endParaRPr>
          </a:p>
          <a:p>
            <a:pPr indent="152400" algn="l"/>
            <a:r>
              <a:rPr lang="da-DK" b="0" i="0" dirty="0">
                <a:solidFill>
                  <a:srgbClr val="212529"/>
                </a:solidFill>
                <a:effectLst/>
                <a:latin typeface="Questa-Regular"/>
              </a:rPr>
              <a:t>Det pædagogiske læringsmiljø tilrettelægges, så det inddrager hensynet til børnenes perspektiv og deltagelse, børnefællesskabet, børnegruppens sammensætning og børnenes forskellige forudsætninger.</a:t>
            </a:r>
          </a:p>
          <a:p>
            <a:pPr indent="152400" algn="l"/>
            <a:endParaRPr lang="da-DK" b="0" i="0" dirty="0">
              <a:solidFill>
                <a:srgbClr val="212529"/>
              </a:solidFill>
              <a:effectLst/>
              <a:latin typeface="Questa-Regular"/>
            </a:endParaRPr>
          </a:p>
          <a:p>
            <a:pPr indent="152400" algn="l"/>
            <a:r>
              <a:rPr lang="da-DK" b="0" i="0" dirty="0">
                <a:solidFill>
                  <a:srgbClr val="212529"/>
                </a:solidFill>
                <a:effectLst/>
                <a:latin typeface="Questa-Regular"/>
              </a:rPr>
              <a:t>Vi arbejder ud fra det pædagogiske grundlag og de 6 læreplans temaer over hele dagen.</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9</a:t>
            </a:fld>
            <a:endParaRPr lang="da-DK"/>
          </a:p>
        </p:txBody>
      </p:sp>
    </p:spTree>
    <p:extLst>
      <p:ext uri="{BB962C8B-B14F-4D97-AF65-F5344CB8AC3E}">
        <p14:creationId xmlns:p14="http://schemas.microsoft.com/office/powerpoint/2010/main" val="264916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6492F-0A52-A097-42BC-F936D9FCF0D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8A2E003-BE77-E5A9-5308-C7EBE5624A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564F334-62BB-EA30-B6B8-74A71CCC1302}"/>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ADE23AED-1B42-35E8-96FF-003F2B1DEA1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75EAA91-DA3E-7AD2-79D0-B303DC706AA4}"/>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31998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481E6-163A-2BFD-47BE-0BC3B6B4F4C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3F2EB32-8D18-ADE3-2FA0-55E56F2A76C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14DA7BD-FE88-1A2D-3448-2E541D8C6EF5}"/>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59F6E452-AEE9-CF70-3FF8-321EEC92781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EA39FFB-965D-92B2-42C0-4E64B7DF616F}"/>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404761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B680A7A-F594-92EF-CFC7-15B4A066977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AC88BF0-18B3-4303-B654-76D90415209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D9396C-2B0B-0D44-DE48-FB36A2E7E9B8}"/>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F3C1D877-85CF-C922-E416-454EF02EAA8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24AB746-3A53-08F7-7120-F416B96D1ECB}"/>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1795247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Slide">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A3273B-C137-A645-803B-1732A5BFA21F}"/>
              </a:ext>
            </a:extLst>
          </p:cNvPr>
          <p:cNvSpPr/>
          <p:nvPr userDrawn="1"/>
        </p:nvSpPr>
        <p:spPr>
          <a:xfrm flipH="1">
            <a:off x="180621" y="-1"/>
            <a:ext cx="1201137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0" name="Title 1">
            <a:extLst>
              <a:ext uri="{FF2B5EF4-FFF2-40B4-BE49-F238E27FC236}">
                <a16:creationId xmlns:a16="http://schemas.microsoft.com/office/drawing/2014/main" id="{709FFAAC-F341-144B-9DA2-EAD87D4B71E1}"/>
              </a:ext>
            </a:extLst>
          </p:cNvPr>
          <p:cNvSpPr>
            <a:spLocks noGrp="1"/>
          </p:cNvSpPr>
          <p:nvPr>
            <p:ph type="ctrTitle" hasCustomPrompt="1"/>
          </p:nvPr>
        </p:nvSpPr>
        <p:spPr>
          <a:xfrm>
            <a:off x="360000" y="1773238"/>
            <a:ext cx="9000000" cy="2911650"/>
          </a:xfrm>
        </p:spPr>
        <p:txBody>
          <a:bodyPr anchor="b">
            <a:normAutofit/>
          </a:bodyPr>
          <a:lstStyle>
            <a:lvl1pPr algn="l">
              <a:defRPr sz="5000">
                <a:solidFill>
                  <a:schemeClr val="tx1"/>
                </a:solidFill>
              </a:defRPr>
            </a:lvl1pPr>
          </a:lstStyle>
          <a:p>
            <a:r>
              <a:rPr lang="en-US" dirty="0" err="1"/>
              <a:t>Titel</a:t>
            </a:r>
            <a:r>
              <a:rPr lang="en-US" dirty="0"/>
              <a:t> </a:t>
            </a:r>
            <a:r>
              <a:rPr lang="en-US" dirty="0" err="1"/>
              <a:t>sektion</a:t>
            </a:r>
            <a:endParaRPr lang="en-US" dirty="0"/>
          </a:p>
        </p:txBody>
      </p:sp>
      <p:sp>
        <p:nvSpPr>
          <p:cNvPr id="11" name="Subtitle 2">
            <a:extLst>
              <a:ext uri="{FF2B5EF4-FFF2-40B4-BE49-F238E27FC236}">
                <a16:creationId xmlns:a16="http://schemas.microsoft.com/office/drawing/2014/main" id="{A4519358-6722-2D4A-84BA-8B3BDD072A35}"/>
              </a:ext>
            </a:extLst>
          </p:cNvPr>
          <p:cNvSpPr>
            <a:spLocks noGrp="1"/>
          </p:cNvSpPr>
          <p:nvPr>
            <p:ph type="subTitle" idx="1" hasCustomPrompt="1"/>
          </p:nvPr>
        </p:nvSpPr>
        <p:spPr>
          <a:xfrm>
            <a:off x="360000" y="4684889"/>
            <a:ext cx="9000000" cy="1804811"/>
          </a:xfrm>
        </p:spPr>
        <p:txBody>
          <a:bodyPr>
            <a:normAutofit/>
          </a:bodyPr>
          <a:lstStyle>
            <a:lvl1pPr marL="0" indent="0" algn="l">
              <a:spcBef>
                <a:spcPts val="8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Baggrundsfarve kan ændres via Design </a:t>
            </a:r>
            <a:r>
              <a:rPr lang="mr-IN" dirty="0"/>
              <a:t>–</a:t>
            </a:r>
            <a:r>
              <a:rPr lang="da-DK" dirty="0"/>
              <a:t> Formater baggrund</a:t>
            </a:r>
          </a:p>
        </p:txBody>
      </p:sp>
      <p:pic>
        <p:nvPicPr>
          <p:cNvPr id="17" name="Picture 16">
            <a:extLst>
              <a:ext uri="{FF2B5EF4-FFF2-40B4-BE49-F238E27FC236}">
                <a16:creationId xmlns:a16="http://schemas.microsoft.com/office/drawing/2014/main" id="{63894C80-4877-EA47-8C89-214FA3124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5600" y="-934222"/>
            <a:ext cx="5511800" cy="6858000"/>
          </a:xfrm>
          <a:prstGeom prst="rect">
            <a:avLst/>
          </a:prstGeom>
        </p:spPr>
      </p:pic>
      <p:pic>
        <p:nvPicPr>
          <p:cNvPr id="7" name="Picture 6">
            <a:extLst>
              <a:ext uri="{FF2B5EF4-FFF2-40B4-BE49-F238E27FC236}">
                <a16:creationId xmlns:a16="http://schemas.microsoft.com/office/drawing/2014/main" id="{3ADD04EE-ADC8-4043-AB21-A1FEF146F0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3474" y="273465"/>
            <a:ext cx="2184252" cy="662670"/>
          </a:xfrm>
          <a:prstGeom prst="rect">
            <a:avLst/>
          </a:prstGeom>
        </p:spPr>
      </p:pic>
    </p:spTree>
    <p:extLst>
      <p:ext uri="{BB962C8B-B14F-4D97-AF65-F5344CB8AC3E}">
        <p14:creationId xmlns:p14="http://schemas.microsoft.com/office/powerpoint/2010/main" val="116541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1F50A-0EC5-FAC0-3FD5-8779852CEF8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3A83091-565C-5041-E0BB-09B85C07EDF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E184D6-2E0E-B88F-9931-C24F3ED5A8E8}"/>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1D16691D-E5F2-74CC-7EE4-1E14AFC0CD9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637DFD1-4FC9-F4EA-75E7-0AA9CB415D31}"/>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87626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64ACA-642E-A563-1240-BDF199BF88C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188192C-2001-6A10-969B-F4A352140B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72EAF44-698F-E63D-9343-E6F1704BAA61}"/>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B965E002-5E05-1FDD-EEAE-C9D1B5B730A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B69B97B-0D73-FFBE-52F8-06C42A238F51}"/>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12216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144BF-9320-7DA4-2727-801CA3AC48A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4CEF0D2-0D87-A503-9057-8CB92D58189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E23B2AF-C3CB-B391-A0BA-4662A78F81C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CDA6A82-2365-DAED-9FB5-2CB934A9178F}"/>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6" name="Pladsholder til sidefod 5">
            <a:extLst>
              <a:ext uri="{FF2B5EF4-FFF2-40B4-BE49-F238E27FC236}">
                <a16:creationId xmlns:a16="http://schemas.microsoft.com/office/drawing/2014/main" id="{2891AFD5-25C2-B774-4FFC-89E6642884C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C06819F-CE69-9318-A7D6-B11CC9E0FACD}"/>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53943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38078-E9BD-D714-9CD8-BC50D33412D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5645DB9-CB57-5BCB-772A-DBD43DD22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565E873-1109-B602-6F31-B258E9E3156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3FDF4AD-6037-38E3-1589-31F5B2822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3409323-5FB7-947F-DE66-DF0315603EE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86D1436-4C0F-CE7E-8A04-AF8859C1F40B}"/>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8" name="Pladsholder til sidefod 7">
            <a:extLst>
              <a:ext uri="{FF2B5EF4-FFF2-40B4-BE49-F238E27FC236}">
                <a16:creationId xmlns:a16="http://schemas.microsoft.com/office/drawing/2014/main" id="{9A7E6DA9-515E-19FF-7D35-F2B98B88024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D24290D-8F8C-B8C0-73AE-269A99C8839F}"/>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41289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487B2-E859-0EAA-1511-99DD11D755B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A35EDFF-44CE-1808-D582-B5483C9C11C9}"/>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4" name="Pladsholder til sidefod 3">
            <a:extLst>
              <a:ext uri="{FF2B5EF4-FFF2-40B4-BE49-F238E27FC236}">
                <a16:creationId xmlns:a16="http://schemas.microsoft.com/office/drawing/2014/main" id="{30C565EA-83F0-924D-8F52-EBF065FC80E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F71ED31-E109-A0F5-6092-1A863162170E}"/>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17074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F3D0250-12DC-BEF4-1BE1-5EFE9E05FEAA}"/>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3" name="Pladsholder til sidefod 2">
            <a:extLst>
              <a:ext uri="{FF2B5EF4-FFF2-40B4-BE49-F238E27FC236}">
                <a16:creationId xmlns:a16="http://schemas.microsoft.com/office/drawing/2014/main" id="{F4178ABD-8C23-0D95-D573-544F9F8C819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F314C3D-1207-49F5-51A1-CBD62C476FCD}"/>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334313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2E2DA-EBD4-5D9A-9039-133B2D483AF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8140634-0C4F-45E8-1DB3-D3508E0D9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2E5903E-69D6-7D24-5DAA-589EB1BEF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EB80207-C2A2-1D48-7ED3-898B17EA809B}"/>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6" name="Pladsholder til sidefod 5">
            <a:extLst>
              <a:ext uri="{FF2B5EF4-FFF2-40B4-BE49-F238E27FC236}">
                <a16:creationId xmlns:a16="http://schemas.microsoft.com/office/drawing/2014/main" id="{91327191-6405-F046-3A1F-F7C8CA2EA0E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0A7ADC6-FC84-EF61-AB4F-86052A68DB33}"/>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77713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C368B-0BD6-6AA2-A8A3-182ECB0E70F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EE9AF75-3CE4-7628-2D8C-9BB93781F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ABDD4F4-D957-8F1E-345E-2C70F2CF7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55CA880-5507-002D-69A1-DCB4F94BDA80}"/>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6" name="Pladsholder til sidefod 5">
            <a:extLst>
              <a:ext uri="{FF2B5EF4-FFF2-40B4-BE49-F238E27FC236}">
                <a16:creationId xmlns:a16="http://schemas.microsoft.com/office/drawing/2014/main" id="{0D79665B-B911-9E4F-A1A5-EADED8FF244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1833B59-D54A-3D18-CFDB-0730B26A74E9}"/>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33994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28B964E-F693-A742-6D2C-70DFEB578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8471CA2-E070-CC4E-4157-C63C9B7EB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2D94B6-C972-9A30-83BB-DB39BD2EE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6E971EFB-C093-2966-2D19-A8311D573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36CA22E-9C81-FE05-0CA3-2D0092D29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F1AC59-41AE-40A0-974D-32F3500B4D30}" type="slidenum">
              <a:rPr lang="da-DK" smtClean="0"/>
              <a:t>‹nr.›</a:t>
            </a:fld>
            <a:endParaRPr lang="da-DK"/>
          </a:p>
        </p:txBody>
      </p:sp>
    </p:spTree>
    <p:extLst>
      <p:ext uri="{BB962C8B-B14F-4D97-AF65-F5344CB8AC3E}">
        <p14:creationId xmlns:p14="http://schemas.microsoft.com/office/powerpoint/2010/main" val="333919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D7047-11CF-C165-6E5C-FF5566EE937C}"/>
              </a:ext>
            </a:extLst>
          </p:cNvPr>
          <p:cNvSpPr>
            <a:spLocks noGrp="1"/>
          </p:cNvSpPr>
          <p:nvPr>
            <p:ph type="ctrTitle"/>
          </p:nvPr>
        </p:nvSpPr>
        <p:spPr>
          <a:xfrm>
            <a:off x="1723481" y="565116"/>
            <a:ext cx="8745038" cy="2729346"/>
          </a:xfrm>
        </p:spPr>
        <p:txBody>
          <a:bodyPr>
            <a:normAutofit/>
          </a:bodyPr>
          <a:lstStyle/>
          <a:p>
            <a:pPr algn="ctr">
              <a:lnSpc>
                <a:spcPct val="100000"/>
              </a:lnSpc>
            </a:pPr>
            <a:r>
              <a:rPr lang="da-DK" sz="3600" b="1" dirty="0">
                <a:latin typeface="Raleway" panose="020B0503030101060003" pitchFamily="34" charset="0"/>
              </a:rPr>
              <a:t>INTRODUKTION </a:t>
            </a:r>
            <a:br>
              <a:rPr lang="da-DK" sz="3600" b="1" dirty="0">
                <a:latin typeface="Raleway" panose="020B0503030101060003" pitchFamily="34" charset="0"/>
              </a:rPr>
            </a:br>
            <a:r>
              <a:rPr lang="da-DK" sz="3600" b="1" dirty="0">
                <a:latin typeface="Raleway" panose="020B0503030101060003" pitchFamily="34" charset="0"/>
              </a:rPr>
              <a:t>til </a:t>
            </a:r>
            <a:br>
              <a:rPr lang="da-DK" sz="3600" b="1" dirty="0">
                <a:latin typeface="Raleway" panose="020B0503030101060003" pitchFamily="34" charset="0"/>
              </a:rPr>
            </a:br>
            <a:r>
              <a:rPr lang="da-DK" sz="3600" b="1" dirty="0">
                <a:latin typeface="Raleway" panose="020B0503030101060003" pitchFamily="34" charset="0"/>
              </a:rPr>
              <a:t>forældrebestyrelsessamarbejde</a:t>
            </a:r>
            <a:br>
              <a:rPr lang="da-DK" b="1" dirty="0">
                <a:latin typeface="Raleway" panose="020B0503030101060003" pitchFamily="34" charset="0"/>
              </a:rPr>
            </a:br>
            <a:endParaRPr lang="da-DK" dirty="0"/>
          </a:p>
        </p:txBody>
      </p:sp>
      <p:sp>
        <p:nvSpPr>
          <p:cNvPr id="3" name="Undertitel 2">
            <a:extLst>
              <a:ext uri="{FF2B5EF4-FFF2-40B4-BE49-F238E27FC236}">
                <a16:creationId xmlns:a16="http://schemas.microsoft.com/office/drawing/2014/main" id="{FD0FABDB-C5D3-66DD-9CC6-11789C5E627C}"/>
              </a:ext>
            </a:extLst>
          </p:cNvPr>
          <p:cNvSpPr>
            <a:spLocks noGrp="1"/>
          </p:cNvSpPr>
          <p:nvPr>
            <p:ph type="subTitle" idx="1"/>
          </p:nvPr>
        </p:nvSpPr>
        <p:spPr>
          <a:xfrm>
            <a:off x="876835" y="2445025"/>
            <a:ext cx="9000000" cy="4263887"/>
          </a:xfrm>
        </p:spPr>
        <p:txBody>
          <a:bodyPr>
            <a:normAutofit/>
          </a:bodyPr>
          <a:lstStyle/>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sp>
        <p:nvSpPr>
          <p:cNvPr id="5" name="Tekstfelt 4">
            <a:extLst>
              <a:ext uri="{FF2B5EF4-FFF2-40B4-BE49-F238E27FC236}">
                <a16:creationId xmlns:a16="http://schemas.microsoft.com/office/drawing/2014/main" id="{70EF0C7D-D290-4EDD-EF1F-856141B4EADB}"/>
              </a:ext>
            </a:extLst>
          </p:cNvPr>
          <p:cNvSpPr txBox="1"/>
          <p:nvPr/>
        </p:nvSpPr>
        <p:spPr>
          <a:xfrm>
            <a:off x="984268" y="2791909"/>
            <a:ext cx="7474688" cy="2952155"/>
          </a:xfrm>
          <a:prstGeom prst="rect">
            <a:avLst/>
          </a:prstGeom>
          <a:noFill/>
        </p:spPr>
        <p:txBody>
          <a:bodyPr wrap="square">
            <a:spAutoFit/>
          </a:bodyPr>
          <a:lstStyle/>
          <a:p>
            <a:pPr algn="just">
              <a:lnSpc>
                <a:spcPct val="150000"/>
              </a:lnSpc>
            </a:pPr>
            <a:endParaRPr lang="da-DK" sz="1800" dirty="0">
              <a:latin typeface="Raleway" panose="020B0503030101060003" pitchFamily="34" charset="0"/>
            </a:endParaRPr>
          </a:p>
          <a:p>
            <a:pPr marL="457200" indent="-457200">
              <a:lnSpc>
                <a:spcPct val="150000"/>
              </a:lnSpc>
              <a:buFont typeface="+mj-lt"/>
              <a:buAutoNum type="arabicParenR"/>
            </a:pPr>
            <a:r>
              <a:rPr lang="da-DK" sz="1800" dirty="0">
                <a:latin typeface="Raleway" panose="020B0503030101060003" pitchFamily="34" charset="0"/>
              </a:rPr>
              <a:t>Kort introduktion til Haderslev Kommunes struktur og organisering på dagtilbudsområdet</a:t>
            </a:r>
          </a:p>
          <a:p>
            <a:pPr marL="457200" indent="-457200" algn="just">
              <a:lnSpc>
                <a:spcPct val="150000"/>
              </a:lnSpc>
              <a:buFont typeface="+mj-lt"/>
              <a:buAutoNum type="arabicParenR"/>
            </a:pPr>
            <a:r>
              <a:rPr lang="da-DK" sz="1800" dirty="0">
                <a:latin typeface="Raleway" panose="020B0503030101060003" pitchFamily="34" charset="0"/>
              </a:rPr>
              <a:t>Bestyrelsesarbejde i praksis</a:t>
            </a:r>
          </a:p>
          <a:p>
            <a:pPr marL="457200" indent="-457200" algn="just">
              <a:lnSpc>
                <a:spcPct val="150000"/>
              </a:lnSpc>
              <a:buFont typeface="+mj-lt"/>
              <a:buAutoNum type="arabicParenR"/>
            </a:pPr>
            <a:r>
              <a:rPr lang="da-DK" sz="1800" dirty="0">
                <a:latin typeface="Raleway" panose="020B0503030101060003" pitchFamily="34" charset="0"/>
              </a:rPr>
              <a:t>Opgaver og forventni</a:t>
            </a:r>
            <a:r>
              <a:rPr lang="da-DK" dirty="0">
                <a:latin typeface="Raleway" panose="020B0503030101060003" pitchFamily="34" charset="0"/>
              </a:rPr>
              <a:t>nger</a:t>
            </a:r>
            <a:endParaRPr lang="da-DK" sz="1800" dirty="0">
              <a:latin typeface="Raleway" panose="020B0503030101060003" pitchFamily="34" charset="0"/>
            </a:endParaRPr>
          </a:p>
          <a:p>
            <a:pPr algn="just">
              <a:lnSpc>
                <a:spcPct val="150000"/>
              </a:lnSpc>
            </a:pPr>
            <a:endParaRPr lang="da-DK" sz="1800" dirty="0">
              <a:latin typeface="Raleway" panose="020B0503030101060003" pitchFamily="34" charset="0"/>
            </a:endParaRPr>
          </a:p>
          <a:p>
            <a:pPr marL="457200" indent="-457200" algn="just">
              <a:lnSpc>
                <a:spcPct val="150000"/>
              </a:lnSpc>
              <a:buFont typeface="+mj-lt"/>
              <a:buAutoNum type="arabicParenR"/>
            </a:pPr>
            <a:endParaRPr lang="da-DK" sz="1800" dirty="0">
              <a:latin typeface="Raleway" panose="020B0503030101060003" pitchFamily="34" charset="0"/>
            </a:endParaRPr>
          </a:p>
        </p:txBody>
      </p:sp>
      <p:pic>
        <p:nvPicPr>
          <p:cNvPr id="1026" name="Picture 2" descr="Bestyrelseskurser for daginstitutioner">
            <a:extLst>
              <a:ext uri="{FF2B5EF4-FFF2-40B4-BE49-F238E27FC236}">
                <a16:creationId xmlns:a16="http://schemas.microsoft.com/office/drawing/2014/main" id="{7E523660-AB32-9B6B-CEAC-1E182EF1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251" y="2927450"/>
            <a:ext cx="4537755" cy="378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2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913D8CD-9EDC-4849-F5B1-82B545B62A52}"/>
              </a:ext>
            </a:extLst>
          </p:cNvPr>
          <p:cNvPicPr>
            <a:picLocks noChangeAspect="1"/>
          </p:cNvPicPr>
          <p:nvPr/>
        </p:nvPicPr>
        <p:blipFill>
          <a:blip r:embed="rId2"/>
          <a:stretch>
            <a:fillRect/>
          </a:stretch>
        </p:blipFill>
        <p:spPr>
          <a:xfrm>
            <a:off x="425936" y="1788324"/>
            <a:ext cx="2504507" cy="3572003"/>
          </a:xfrm>
          <a:prstGeom prst="rect">
            <a:avLst/>
          </a:prstGeom>
        </p:spPr>
      </p:pic>
      <p:pic>
        <p:nvPicPr>
          <p:cNvPr id="9" name="Billede 8">
            <a:extLst>
              <a:ext uri="{FF2B5EF4-FFF2-40B4-BE49-F238E27FC236}">
                <a16:creationId xmlns:a16="http://schemas.microsoft.com/office/drawing/2014/main" id="{07131EE5-27C2-821C-12D8-A5F542DC63B7}"/>
              </a:ext>
            </a:extLst>
          </p:cNvPr>
          <p:cNvPicPr>
            <a:picLocks noChangeAspect="1"/>
          </p:cNvPicPr>
          <p:nvPr/>
        </p:nvPicPr>
        <p:blipFill>
          <a:blip r:embed="rId3"/>
          <a:stretch>
            <a:fillRect/>
          </a:stretch>
        </p:blipFill>
        <p:spPr>
          <a:xfrm>
            <a:off x="3285665" y="636362"/>
            <a:ext cx="3999324" cy="2044599"/>
          </a:xfrm>
          <a:prstGeom prst="rect">
            <a:avLst/>
          </a:prstGeom>
        </p:spPr>
      </p:pic>
      <p:pic>
        <p:nvPicPr>
          <p:cNvPr id="11" name="Billede 10">
            <a:extLst>
              <a:ext uri="{FF2B5EF4-FFF2-40B4-BE49-F238E27FC236}">
                <a16:creationId xmlns:a16="http://schemas.microsoft.com/office/drawing/2014/main" id="{5D3F740B-4ADA-2120-78B0-6CD23E5F2D99}"/>
              </a:ext>
            </a:extLst>
          </p:cNvPr>
          <p:cNvPicPr>
            <a:picLocks noChangeAspect="1"/>
          </p:cNvPicPr>
          <p:nvPr/>
        </p:nvPicPr>
        <p:blipFill>
          <a:blip r:embed="rId4"/>
          <a:stretch>
            <a:fillRect/>
          </a:stretch>
        </p:blipFill>
        <p:spPr>
          <a:xfrm>
            <a:off x="7739978" y="636361"/>
            <a:ext cx="4126488" cy="2425493"/>
          </a:xfrm>
          <a:prstGeom prst="rect">
            <a:avLst/>
          </a:prstGeom>
        </p:spPr>
      </p:pic>
      <p:pic>
        <p:nvPicPr>
          <p:cNvPr id="13" name="Billede 12">
            <a:extLst>
              <a:ext uri="{FF2B5EF4-FFF2-40B4-BE49-F238E27FC236}">
                <a16:creationId xmlns:a16="http://schemas.microsoft.com/office/drawing/2014/main" id="{F481BECC-CF47-6FAB-2093-586C7A8131BE}"/>
              </a:ext>
            </a:extLst>
          </p:cNvPr>
          <p:cNvPicPr>
            <a:picLocks noChangeAspect="1"/>
          </p:cNvPicPr>
          <p:nvPr/>
        </p:nvPicPr>
        <p:blipFill>
          <a:blip r:embed="rId5"/>
          <a:stretch>
            <a:fillRect/>
          </a:stretch>
        </p:blipFill>
        <p:spPr>
          <a:xfrm>
            <a:off x="3285666" y="3301468"/>
            <a:ext cx="3999324" cy="3327169"/>
          </a:xfrm>
          <a:prstGeom prst="rect">
            <a:avLst/>
          </a:prstGeom>
        </p:spPr>
      </p:pic>
      <p:pic>
        <p:nvPicPr>
          <p:cNvPr id="15" name="Billede 14">
            <a:extLst>
              <a:ext uri="{FF2B5EF4-FFF2-40B4-BE49-F238E27FC236}">
                <a16:creationId xmlns:a16="http://schemas.microsoft.com/office/drawing/2014/main" id="{CB6F09D0-B39E-E1C0-49F0-19D6AC276CDB}"/>
              </a:ext>
            </a:extLst>
          </p:cNvPr>
          <p:cNvPicPr>
            <a:picLocks noChangeAspect="1"/>
          </p:cNvPicPr>
          <p:nvPr/>
        </p:nvPicPr>
        <p:blipFill>
          <a:blip r:embed="rId6"/>
          <a:stretch>
            <a:fillRect/>
          </a:stretch>
        </p:blipFill>
        <p:spPr>
          <a:xfrm>
            <a:off x="7740615" y="3659226"/>
            <a:ext cx="4125851" cy="1844047"/>
          </a:xfrm>
          <a:prstGeom prst="rect">
            <a:avLst/>
          </a:prstGeom>
        </p:spPr>
      </p:pic>
    </p:spTree>
    <p:extLst>
      <p:ext uri="{BB962C8B-B14F-4D97-AF65-F5344CB8AC3E}">
        <p14:creationId xmlns:p14="http://schemas.microsoft.com/office/powerpoint/2010/main" val="162217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A27B2CD9-1387-7F5B-8AAD-61270E275855}"/>
              </a:ext>
            </a:extLst>
          </p:cNvPr>
          <p:cNvSpPr txBox="1">
            <a:spLocks/>
          </p:cNvSpPr>
          <p:nvPr/>
        </p:nvSpPr>
        <p:spPr>
          <a:xfrm>
            <a:off x="2785353" y="539562"/>
            <a:ext cx="8072620" cy="6480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§5 Tilsyn efter dagtilbudsloven</a:t>
            </a:r>
          </a:p>
        </p:txBody>
      </p:sp>
      <p:sp>
        <p:nvSpPr>
          <p:cNvPr id="5" name="Undertitel 1">
            <a:extLst>
              <a:ext uri="{FF2B5EF4-FFF2-40B4-BE49-F238E27FC236}">
                <a16:creationId xmlns:a16="http://schemas.microsoft.com/office/drawing/2014/main" id="{3024B11C-915E-5B4C-4B4B-7582E64BFA4D}"/>
              </a:ext>
            </a:extLst>
          </p:cNvPr>
          <p:cNvSpPr>
            <a:spLocks noGrp="1"/>
          </p:cNvSpPr>
          <p:nvPr>
            <p:ph type="subTitle" idx="1"/>
          </p:nvPr>
        </p:nvSpPr>
        <p:spPr>
          <a:xfrm>
            <a:off x="2060871" y="1049822"/>
            <a:ext cx="9521584" cy="4735372"/>
          </a:xfrm>
        </p:spPr>
        <p:txBody>
          <a:bodyPr>
            <a:normAutofit/>
          </a:bodyPr>
          <a:lstStyle/>
          <a:p>
            <a:pPr marL="285750" indent="-285750">
              <a:lnSpc>
                <a:spcPct val="150000"/>
              </a:lnSpc>
              <a:buFont typeface="Arial" panose="020B0604020202020204" pitchFamily="34" charset="0"/>
              <a:buChar char="•"/>
            </a:pPr>
            <a:endParaRPr lang="da-DK" dirty="0"/>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endParaRPr lang="da-DK" dirty="0"/>
          </a:p>
        </p:txBody>
      </p:sp>
      <p:pic>
        <p:nvPicPr>
          <p:cNvPr id="8" name="Billede 7">
            <a:extLst>
              <a:ext uri="{FF2B5EF4-FFF2-40B4-BE49-F238E27FC236}">
                <a16:creationId xmlns:a16="http://schemas.microsoft.com/office/drawing/2014/main" id="{D2A8FE7B-7D9C-CF90-AB4C-DFEBFB3CE318}"/>
              </a:ext>
            </a:extLst>
          </p:cNvPr>
          <p:cNvPicPr>
            <a:picLocks noChangeAspect="1"/>
          </p:cNvPicPr>
          <p:nvPr/>
        </p:nvPicPr>
        <p:blipFill>
          <a:blip r:embed="rId3"/>
          <a:srcRect l="2481" t="2999" r="3003" b="1768"/>
          <a:stretch/>
        </p:blipFill>
        <p:spPr>
          <a:xfrm>
            <a:off x="1454727" y="1325444"/>
            <a:ext cx="10252363" cy="5338592"/>
          </a:xfrm>
          <a:prstGeom prst="rect">
            <a:avLst/>
          </a:prstGeom>
        </p:spPr>
      </p:pic>
    </p:spTree>
    <p:extLst>
      <p:ext uri="{BB962C8B-B14F-4D97-AF65-F5344CB8AC3E}">
        <p14:creationId xmlns:p14="http://schemas.microsoft.com/office/powerpoint/2010/main" val="55445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65D617A-1AD8-5685-CA57-8CD0827DD855}"/>
              </a:ext>
            </a:extLst>
          </p:cNvPr>
          <p:cNvSpPr txBox="1">
            <a:spLocks/>
          </p:cNvSpPr>
          <p:nvPr/>
        </p:nvSpPr>
        <p:spPr>
          <a:xfrm>
            <a:off x="422564" y="1365564"/>
            <a:ext cx="11346871" cy="11521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lnSpc>
                <a:spcPct val="100000"/>
              </a:lnSpc>
            </a:pPr>
            <a:r>
              <a:rPr lang="da-DK" sz="3600" b="1" dirty="0">
                <a:latin typeface="Raleway" panose="020B0503030101060003" pitchFamily="34" charset="0"/>
              </a:rPr>
              <a:t>Styrelsesvedtægten for Haderslev Kommune - dagtilbud</a:t>
            </a:r>
            <a:br>
              <a:rPr lang="da-DK" sz="3600" b="1" dirty="0">
                <a:latin typeface="Raleway" panose="020B0503030101060003" pitchFamily="34" charset="0"/>
              </a:rPr>
            </a:br>
            <a:endParaRPr lang="da-DK" sz="3600" b="1" dirty="0">
              <a:latin typeface="Raleway" panose="020B0503030101060003" pitchFamily="34" charset="0"/>
            </a:endParaRPr>
          </a:p>
        </p:txBody>
      </p:sp>
      <p:sp>
        <p:nvSpPr>
          <p:cNvPr id="5" name="Undertitel 1">
            <a:extLst>
              <a:ext uri="{FF2B5EF4-FFF2-40B4-BE49-F238E27FC236}">
                <a16:creationId xmlns:a16="http://schemas.microsoft.com/office/drawing/2014/main" id="{E22E8736-28CA-2FFC-ED58-2D5DB182C353}"/>
              </a:ext>
            </a:extLst>
          </p:cNvPr>
          <p:cNvSpPr>
            <a:spLocks noGrp="1"/>
          </p:cNvSpPr>
          <p:nvPr>
            <p:ph type="subTitle" idx="1"/>
          </p:nvPr>
        </p:nvSpPr>
        <p:spPr>
          <a:xfrm>
            <a:off x="955964" y="2282165"/>
            <a:ext cx="10640291" cy="3661435"/>
          </a:xfrm>
        </p:spPr>
        <p:txBody>
          <a:bodyPr>
            <a:normAutofit/>
          </a:bodyPr>
          <a:lstStyle/>
          <a:p>
            <a:pPr>
              <a:lnSpc>
                <a:spcPct val="150000"/>
              </a:lnSpc>
              <a:spcBef>
                <a:spcPts val="800"/>
              </a:spcBef>
              <a:buClr>
                <a:srgbClr val="000000"/>
              </a:buClr>
              <a:buSzPct val="100000"/>
            </a:pPr>
            <a:r>
              <a:rPr lang="da-DK" altLang="da-DK" sz="1400" b="1" dirty="0">
                <a:latin typeface="Raleway" panose="020B0503030101060003" pitchFamily="34" charset="0"/>
                <a:cs typeface="Arial" panose="020B0604020202020204" pitchFamily="34" charset="0"/>
              </a:rPr>
              <a:t>Kommunalbestyrelsen / Børn- og familieudvalget har det overordnede ansvar for de kommunale dagtilbud herunder:  </a:t>
            </a:r>
          </a:p>
          <a:p>
            <a:pPr marL="285750" indent="-285750">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Fastsættelse af mål og rammer fx Børne- og Ungepolitik mfl.</a:t>
            </a:r>
          </a:p>
          <a:p>
            <a:pPr marL="285750" indent="-285750">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Beslutning om den økonomiske ramme</a:t>
            </a:r>
          </a:p>
          <a:p>
            <a:pPr marL="285750" indent="-285750">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Beslutninger om anvisningskriterier for dagtilbud</a:t>
            </a:r>
          </a:p>
          <a:p>
            <a:pPr marL="285750" indent="-285750">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Bevilling af fripladser</a:t>
            </a:r>
          </a:p>
          <a:p>
            <a:pPr marL="285750" indent="-285750">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Fastsættelse af forældrebetaling</a:t>
            </a:r>
          </a:p>
          <a:p>
            <a:pPr marL="285750" indent="-285750">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Fastsætte i samarbejde med forældrebestyrelserne daginstitutionens ugentlige  åbningstid/lukkedage/ferielukning</a:t>
            </a:r>
          </a:p>
          <a:p>
            <a:pPr marL="285750" indent="-285750">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Fastsættelse af daginstitutionens børnetal, sammensætning og tildeling af personaletimer</a:t>
            </a:r>
          </a:p>
          <a:p>
            <a:pPr marL="342900" indent="-342900">
              <a:lnSpc>
                <a:spcPct val="95000"/>
              </a:lnSpc>
              <a:spcBef>
                <a:spcPts val="800"/>
              </a:spcBef>
              <a:buClr>
                <a:srgbClr val="000000"/>
              </a:buClr>
              <a:buSzPct val="100000"/>
              <a:buFont typeface="Wingdings" panose="05000000000000000000" pitchFamily="2" charset="2"/>
              <a:buChar char="q"/>
            </a:pP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73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el 1">
            <a:extLst>
              <a:ext uri="{FF2B5EF4-FFF2-40B4-BE49-F238E27FC236}">
                <a16:creationId xmlns:a16="http://schemas.microsoft.com/office/drawing/2014/main" id="{31BAC97F-EEB7-7B46-5E6B-C1EFDD0D3497}"/>
              </a:ext>
            </a:extLst>
          </p:cNvPr>
          <p:cNvSpPr>
            <a:spLocks noGrp="1"/>
          </p:cNvSpPr>
          <p:nvPr>
            <p:ph type="subTitle" idx="1"/>
          </p:nvPr>
        </p:nvSpPr>
        <p:spPr>
          <a:xfrm>
            <a:off x="890757" y="1745432"/>
            <a:ext cx="11051861" cy="4974023"/>
          </a:xfrm>
        </p:spPr>
        <p:txBody>
          <a:bodyPr>
            <a:normAutofit lnSpcReduction="10000"/>
          </a:bodyPr>
          <a:lstStyle/>
          <a:p>
            <a:pPr>
              <a:lnSpc>
                <a:spcPct val="150000"/>
              </a:lnSpc>
              <a:defRPr/>
            </a:pPr>
            <a:endParaRPr lang="da-DK" altLang="da-DK" sz="1600" dirty="0">
              <a:latin typeface="Raleway" panose="020B0503030101060003" pitchFamily="34" charset="0"/>
              <a:cs typeface="Arial" panose="020B0604020202020204" pitchFamily="34" charset="0"/>
            </a:endParaRPr>
          </a:p>
          <a:p>
            <a:pPr>
              <a:lnSpc>
                <a:spcPct val="150000"/>
              </a:lnSpc>
              <a:defRPr/>
            </a:pPr>
            <a:r>
              <a:rPr lang="da-DK" altLang="da-DK" sz="1400" b="1" dirty="0">
                <a:latin typeface="Raleway" panose="020B0503030101060003" pitchFamily="34" charset="0"/>
                <a:cs typeface="Arial" panose="020B0604020202020204" pitchFamily="34" charset="0"/>
              </a:rPr>
              <a:t>Forældrebestyrelsen har følgende opgaver:</a:t>
            </a:r>
            <a:endParaRPr lang="da-DK" sz="1400" b="1" dirty="0">
              <a:latin typeface="Raleway" panose="020B0503030101060003" pitchFamily="34" charset="0"/>
            </a:endParaRPr>
          </a:p>
          <a:p>
            <a:pPr marL="285750" indent="-285750">
              <a:lnSpc>
                <a:spcPct val="150000"/>
              </a:lnSpc>
              <a:buFont typeface="Arial" panose="020B0604020202020204" pitchFamily="34" charset="0"/>
              <a:buChar char="•"/>
            </a:pPr>
            <a:r>
              <a:rPr lang="da-DK" sz="1300" dirty="0">
                <a:latin typeface="Raleway" panose="020B0503030101060003" pitchFamily="34" charset="0"/>
              </a:rPr>
              <a:t>At fastsætte principper for dagtilbuddets pædagogiske arbejde. </a:t>
            </a:r>
          </a:p>
          <a:p>
            <a:pPr marL="285750" indent="-285750">
              <a:lnSpc>
                <a:spcPct val="150000"/>
              </a:lnSpc>
              <a:buFont typeface="Arial" panose="020B0604020202020204" pitchFamily="34" charset="0"/>
              <a:buChar char="•"/>
            </a:pPr>
            <a:r>
              <a:rPr lang="da-DK" sz="1300" dirty="0">
                <a:latin typeface="Raleway" panose="020B0503030101060003" pitchFamily="34" charset="0"/>
              </a:rPr>
              <a:t>At fastsætte principper for anvendelsen af dagtilbuddets samlede budgetramme </a:t>
            </a:r>
          </a:p>
          <a:p>
            <a:pPr marL="285750" indent="-285750">
              <a:lnSpc>
                <a:spcPct val="150000"/>
              </a:lnSpc>
              <a:buFont typeface="Arial" panose="020B0604020202020204" pitchFamily="34" charset="0"/>
              <a:buChar char="•"/>
            </a:pPr>
            <a:r>
              <a:rPr lang="da-DK" sz="1300" dirty="0">
                <a:latin typeface="Raleway" panose="020B0503030101060003" pitchFamily="34" charset="0"/>
              </a:rPr>
              <a:t>At have indstillingsret og til at deltage ved ansættelse af personale herunder ansættelse af daglig pædagogisk leder i kommunale dagtilbud </a:t>
            </a:r>
          </a:p>
          <a:p>
            <a:pPr marL="285750" indent="-285750">
              <a:lnSpc>
                <a:spcPct val="150000"/>
              </a:lnSpc>
              <a:buFont typeface="Arial" panose="020B0604020202020204" pitchFamily="34" charset="0"/>
              <a:buChar char="•"/>
            </a:pPr>
            <a:r>
              <a:rPr lang="da-DK" sz="1300" dirty="0">
                <a:latin typeface="Raleway" panose="020B0503030101060003" pitchFamily="34" charset="0"/>
              </a:rPr>
              <a:t>At have indstillingsret samt ret til at deltage ved ansættelsen af lederen i kommunale dagtilbud </a:t>
            </a:r>
          </a:p>
          <a:p>
            <a:pPr marL="285750" indent="-285750">
              <a:lnSpc>
                <a:spcPct val="150000"/>
              </a:lnSpc>
              <a:buFont typeface="Arial" panose="020B0604020202020204" pitchFamily="34" charset="0"/>
              <a:buChar char="•"/>
            </a:pPr>
            <a:r>
              <a:rPr lang="da-DK" sz="1300" dirty="0">
                <a:latin typeface="Raleway" panose="020B0503030101060003" pitchFamily="34" charset="0"/>
              </a:rPr>
              <a:t>At fastsætte principper for samarbejdet mellem dagtilbud og hjem. </a:t>
            </a:r>
          </a:p>
          <a:p>
            <a:pPr marL="285750" indent="-285750">
              <a:lnSpc>
                <a:spcPct val="150000"/>
              </a:lnSpc>
              <a:buFont typeface="Arial" panose="020B0604020202020204" pitchFamily="34" charset="0"/>
              <a:buChar char="•"/>
            </a:pPr>
            <a:r>
              <a:rPr lang="da-DK" sz="1300" dirty="0">
                <a:latin typeface="Raleway" panose="020B0503030101060003" pitchFamily="34" charset="0"/>
              </a:rPr>
              <a:t>At fastsætte principper for dagtilbuddets åbningstid, på baggrund af den godkendte ugentlige åbningstid </a:t>
            </a:r>
          </a:p>
          <a:p>
            <a:pPr marL="285750" indent="-285750">
              <a:lnSpc>
                <a:spcPct val="150000"/>
              </a:lnSpc>
              <a:buFont typeface="Arial" panose="020B0604020202020204" pitchFamily="34" charset="0"/>
              <a:buChar char="•"/>
            </a:pPr>
            <a:r>
              <a:rPr lang="da-DK" sz="1300" dirty="0">
                <a:latin typeface="Raleway" panose="020B0503030101060003" pitchFamily="34" charset="0"/>
              </a:rPr>
              <a:t>At indstille ferielukning/antallet af årlige lukkedage og disses placering til Dagtilbudsforvaltningen</a:t>
            </a:r>
          </a:p>
          <a:p>
            <a:pPr marL="285750" indent="-285750">
              <a:lnSpc>
                <a:spcPct val="150000"/>
              </a:lnSpc>
              <a:buFont typeface="Arial" panose="020B0604020202020204" pitchFamily="34" charset="0"/>
              <a:buChar char="•"/>
            </a:pPr>
            <a:r>
              <a:rPr lang="da-DK" sz="1300" dirty="0">
                <a:latin typeface="Raleway" panose="020B0503030101060003" pitchFamily="34" charset="0"/>
              </a:rPr>
              <a:t>At blive inddraget i, hvordan dagtilbuddet kan samarbejde med lokalsamfundet</a:t>
            </a:r>
          </a:p>
          <a:p>
            <a:pPr marL="285750" indent="-285750">
              <a:lnSpc>
                <a:spcPct val="150000"/>
              </a:lnSpc>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Forældrebestyrelser i daginstitutioner med 1 matrikel kan beslutte frokostordning. Det gælder ikke for fælles institutioner med flere matrikler, hvor der skal afvikles  afstemning blandt forældrene i hver afdeling for sig.</a:t>
            </a:r>
            <a:endParaRPr lang="da-DK" sz="1300" dirty="0">
              <a:latin typeface="Raleway" panose="020B0503030101060003" pitchFamily="34" charset="0"/>
            </a:endParaRPr>
          </a:p>
          <a:p>
            <a:pPr>
              <a:lnSpc>
                <a:spcPct val="150000"/>
              </a:lnSpc>
            </a:pPr>
            <a:endParaRPr lang="da-DK" sz="1300" dirty="0">
              <a:latin typeface="Raleway" panose="020B0503030101060003" pitchFamily="34" charset="0"/>
            </a:endParaRPr>
          </a:p>
          <a:p>
            <a:pPr>
              <a:lnSpc>
                <a:spcPct val="150000"/>
              </a:lnSpc>
            </a:pPr>
            <a:endParaRPr lang="da-DK" altLang="da-DK" sz="1600" dirty="0">
              <a:cs typeface="Arial" panose="020B0604020202020204" pitchFamily="34" charset="0"/>
            </a:endParaRPr>
          </a:p>
          <a:p>
            <a:pPr marL="342900" indent="-342900">
              <a:lnSpc>
                <a:spcPct val="95000"/>
              </a:lnSpc>
              <a:buFont typeface="Arial" panose="020B0604020202020204" pitchFamily="34" charset="0"/>
              <a:buChar char="•"/>
              <a:defRPr/>
            </a:pPr>
            <a:endParaRPr lang="da-DK" altLang="da-DK" dirty="0">
              <a:latin typeface="Arial" panose="020B0604020202020204" pitchFamily="34" charset="0"/>
              <a:cs typeface="Arial" panose="020B0604020202020204" pitchFamily="34" charset="0"/>
            </a:endParaRPr>
          </a:p>
        </p:txBody>
      </p:sp>
      <p:sp>
        <p:nvSpPr>
          <p:cNvPr id="7" name="Titel 2">
            <a:extLst>
              <a:ext uri="{FF2B5EF4-FFF2-40B4-BE49-F238E27FC236}">
                <a16:creationId xmlns:a16="http://schemas.microsoft.com/office/drawing/2014/main" id="{B6DF76A6-04BA-AAE9-241F-AC64781F0AA9}"/>
              </a:ext>
            </a:extLst>
          </p:cNvPr>
          <p:cNvSpPr txBox="1">
            <a:spLocks/>
          </p:cNvSpPr>
          <p:nvPr/>
        </p:nvSpPr>
        <p:spPr>
          <a:xfrm>
            <a:off x="400765" y="1595621"/>
            <a:ext cx="11390469" cy="11521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lnSpc>
                <a:spcPct val="120000"/>
              </a:lnSpc>
            </a:pPr>
            <a:r>
              <a:rPr lang="da-DK" sz="3600" b="1" dirty="0">
                <a:latin typeface="Raleway" panose="020B0503030101060003" pitchFamily="34" charset="0"/>
              </a:rPr>
              <a:t>Styrelsesvedtægten for Haderslev Kommune – dagtilbud</a:t>
            </a:r>
            <a:br>
              <a:rPr lang="da-DK" sz="3600" b="1" dirty="0">
                <a:latin typeface="Raleway" panose="020B0503030101060003" pitchFamily="34" charset="0"/>
              </a:rPr>
            </a:br>
            <a:endParaRPr lang="da-DK" sz="3600" b="1" dirty="0">
              <a:latin typeface="Raleway" panose="020B0503030101060003" pitchFamily="34" charset="0"/>
            </a:endParaRPr>
          </a:p>
        </p:txBody>
      </p:sp>
    </p:spTree>
    <p:extLst>
      <p:ext uri="{BB962C8B-B14F-4D97-AF65-F5344CB8AC3E}">
        <p14:creationId xmlns:p14="http://schemas.microsoft.com/office/powerpoint/2010/main" val="132368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C085D966-678C-ADCC-9983-632F1772070B}"/>
              </a:ext>
            </a:extLst>
          </p:cNvPr>
          <p:cNvSpPr txBox="1">
            <a:spLocks/>
          </p:cNvSpPr>
          <p:nvPr/>
        </p:nvSpPr>
        <p:spPr>
          <a:xfrm>
            <a:off x="-193964" y="581827"/>
            <a:ext cx="12579927" cy="227221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lnSpc>
                <a:spcPct val="120000"/>
              </a:lnSpc>
            </a:pPr>
            <a:r>
              <a:rPr lang="da-DK" sz="3600" b="1" dirty="0">
                <a:latin typeface="Raleway" panose="020B0503030101060003" pitchFamily="34" charset="0"/>
              </a:rPr>
              <a:t>Styrelsesvedtægten for Haderslev Kommune - daginstitutioner</a:t>
            </a:r>
            <a:br>
              <a:rPr lang="da-DK" sz="3600" b="1" dirty="0">
                <a:latin typeface="Raleway" panose="020B0503030101060003" pitchFamily="34" charset="0"/>
              </a:rPr>
            </a:br>
            <a:endParaRPr lang="da-DK" sz="3600" b="1" dirty="0">
              <a:latin typeface="Raleway" panose="020B0503030101060003" pitchFamily="34" charset="0"/>
            </a:endParaRPr>
          </a:p>
        </p:txBody>
      </p:sp>
      <p:sp>
        <p:nvSpPr>
          <p:cNvPr id="7" name="Undertitel 1">
            <a:extLst>
              <a:ext uri="{FF2B5EF4-FFF2-40B4-BE49-F238E27FC236}">
                <a16:creationId xmlns:a16="http://schemas.microsoft.com/office/drawing/2014/main" id="{B38D0A65-883E-9EC4-75B8-C7A2055CB3F0}"/>
              </a:ext>
            </a:extLst>
          </p:cNvPr>
          <p:cNvSpPr>
            <a:spLocks noGrp="1"/>
          </p:cNvSpPr>
          <p:nvPr>
            <p:ph type="subTitle" idx="1"/>
          </p:nvPr>
        </p:nvSpPr>
        <p:spPr>
          <a:xfrm>
            <a:off x="983672" y="2540433"/>
            <a:ext cx="11000509" cy="3209203"/>
          </a:xfrm>
        </p:spPr>
        <p:txBody>
          <a:bodyPr>
            <a:normAutofit/>
          </a:bodyPr>
          <a:lstStyle/>
          <a:p>
            <a:pPr>
              <a:lnSpc>
                <a:spcPct val="150000"/>
              </a:lnSpc>
              <a:spcBef>
                <a:spcPts val="800"/>
              </a:spcBef>
              <a:buClr>
                <a:srgbClr val="000000"/>
              </a:buClr>
              <a:buSzPct val="100000"/>
            </a:pPr>
            <a:r>
              <a:rPr lang="da-DK" altLang="da-DK" sz="1500" b="1" dirty="0">
                <a:latin typeface="Raleway" panose="020B0503030101060003" pitchFamily="34" charset="0"/>
                <a:cs typeface="Arial" panose="020B0604020202020204" pitchFamily="34" charset="0"/>
              </a:rPr>
              <a:t>Institutionslederen har følgende opgaver:</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Ledelse af  institutionen indenfor de rammer loven, politikerne og bestyrelsen via principperne har fastsat</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Personalemæssigt, pædagogisk og økonomisk ansvar</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Arbejdsplanlægning, konkrete beslutninger, udvikling, disponering af midler, problemløsning mv.</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Sekretær for forældrebestyrelsen og deltagelse i møderne</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Ansvar for at omsætte forældrebestyrelsens beslutninger til praksis</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Garant for at der ikke træffes og gennemføres ulovlige beslutninger</a:t>
            </a:r>
          </a:p>
          <a:p>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47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E0F86EBE-E7FC-3852-E04D-87AA42FCF599}"/>
              </a:ext>
            </a:extLst>
          </p:cNvPr>
          <p:cNvSpPr txBox="1">
            <a:spLocks/>
          </p:cNvSpPr>
          <p:nvPr/>
        </p:nvSpPr>
        <p:spPr>
          <a:xfrm>
            <a:off x="2131698" y="769827"/>
            <a:ext cx="7928604" cy="6357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Hvad er et princip?</a:t>
            </a:r>
            <a:r>
              <a:rPr lang="da-DK" sz="3600" dirty="0">
                <a:latin typeface="Raleway" panose="020B0503030101060003" pitchFamily="34" charset="0"/>
              </a:rPr>
              <a:t> </a:t>
            </a:r>
          </a:p>
        </p:txBody>
      </p:sp>
      <p:sp>
        <p:nvSpPr>
          <p:cNvPr id="5" name="Undertitel 1">
            <a:extLst>
              <a:ext uri="{FF2B5EF4-FFF2-40B4-BE49-F238E27FC236}">
                <a16:creationId xmlns:a16="http://schemas.microsoft.com/office/drawing/2014/main" id="{CFCF8D43-69AA-7EE9-938A-9DF5931BE21A}"/>
              </a:ext>
            </a:extLst>
          </p:cNvPr>
          <p:cNvSpPr>
            <a:spLocks noGrp="1"/>
          </p:cNvSpPr>
          <p:nvPr>
            <p:ph type="subTitle" idx="1"/>
          </p:nvPr>
        </p:nvSpPr>
        <p:spPr>
          <a:xfrm>
            <a:off x="960476" y="1489547"/>
            <a:ext cx="8684608" cy="3888432"/>
          </a:xfrm>
        </p:spPr>
        <p:txBody>
          <a:bodyPr>
            <a:normAutofit/>
          </a:bodyPr>
          <a:lstStyle/>
          <a:p>
            <a:endParaRPr lang="da-DK" sz="1800" dirty="0">
              <a:latin typeface="Raleway" panose="020B0503030101060003" pitchFamily="34" charset="0"/>
            </a:endParaRPr>
          </a:p>
          <a:p>
            <a:r>
              <a:rPr lang="da-DK" sz="1400" dirty="0">
                <a:latin typeface="Raleway" panose="020B0503030101060003" pitchFamily="34" charset="0"/>
              </a:rPr>
              <a:t>En ramme, der giver mulighed for forskellige handlinger!</a:t>
            </a:r>
          </a:p>
          <a:p>
            <a:endParaRPr lang="da-DK" sz="2000" dirty="0">
              <a:latin typeface="Raleway" panose="020B0503030101060003" pitchFamily="34" charset="0"/>
            </a:endParaRPr>
          </a:p>
          <a:p>
            <a:pPr>
              <a:lnSpc>
                <a:spcPct val="150000"/>
              </a:lnSpc>
            </a:pPr>
            <a:r>
              <a:rPr lang="da-DK" sz="1400" b="1" dirty="0">
                <a:latin typeface="Raleway" panose="020B0503030101060003" pitchFamily="34" charset="0"/>
              </a:rPr>
              <a:t>Principper for samarbejdet mellem dagtilbud og forældrebestyrelse kan f.eks. vedrøre: </a:t>
            </a:r>
          </a:p>
          <a:p>
            <a:pPr marL="285750" indent="-285750">
              <a:lnSpc>
                <a:spcPct val="150000"/>
              </a:lnSpc>
              <a:buFont typeface="Arial" panose="020B0604020202020204" pitchFamily="34" charset="0"/>
              <a:buChar char="•"/>
            </a:pPr>
            <a:r>
              <a:rPr lang="da-DK" sz="1300" dirty="0">
                <a:latin typeface="Raleway" panose="020B0503030101060003" pitchFamily="34" charset="0"/>
              </a:rPr>
              <a:t>Dagtilbud/hjem-samtaler.</a:t>
            </a:r>
          </a:p>
          <a:p>
            <a:pPr marL="285750" indent="-285750">
              <a:lnSpc>
                <a:spcPct val="150000"/>
              </a:lnSpc>
              <a:buFont typeface="Arial" panose="020B0604020202020204" pitchFamily="34" charset="0"/>
              <a:buChar char="•"/>
            </a:pPr>
            <a:r>
              <a:rPr lang="da-DK" sz="1300" dirty="0">
                <a:latin typeface="Raleway" panose="020B0503030101060003" pitchFamily="34" charset="0"/>
              </a:rPr>
              <a:t>Pædagogiske principper</a:t>
            </a:r>
          </a:p>
          <a:p>
            <a:pPr marL="285750" indent="-285750">
              <a:lnSpc>
                <a:spcPct val="150000"/>
              </a:lnSpc>
              <a:buFont typeface="Arial" panose="020B0604020202020204" pitchFamily="34" charset="0"/>
              <a:buChar char="•"/>
            </a:pPr>
            <a:r>
              <a:rPr lang="da-DK" sz="1300" dirty="0">
                <a:latin typeface="Raleway" panose="020B0503030101060003" pitchFamily="34" charset="0"/>
              </a:rPr>
              <a:t>Lukkedage</a:t>
            </a:r>
          </a:p>
          <a:p>
            <a:pPr>
              <a:lnSpc>
                <a:spcPct val="150000"/>
              </a:lnSpc>
            </a:pPr>
            <a:endParaRPr lang="da-DK" sz="1300" dirty="0">
              <a:solidFill>
                <a:srgbClr val="FF0000"/>
              </a:solidFill>
              <a:latin typeface="Raleway" panose="020B0503030101060003" pitchFamily="34" charset="0"/>
            </a:endParaRPr>
          </a:p>
          <a:p>
            <a:endParaRPr lang="da-DK" sz="1000" dirty="0">
              <a:latin typeface="Oswald" panose="00000500000000000000" pitchFamily="2" charset="0"/>
            </a:endParaRPr>
          </a:p>
          <a:p>
            <a:endParaRPr lang="da-DK" dirty="0"/>
          </a:p>
          <a:p>
            <a:endParaRPr lang="da-DK" dirty="0"/>
          </a:p>
        </p:txBody>
      </p:sp>
      <p:sp>
        <p:nvSpPr>
          <p:cNvPr id="6" name="Ellipse 5">
            <a:extLst>
              <a:ext uri="{FF2B5EF4-FFF2-40B4-BE49-F238E27FC236}">
                <a16:creationId xmlns:a16="http://schemas.microsoft.com/office/drawing/2014/main" id="{6F71DA56-4BB9-CB06-D1E5-082B0C490317}"/>
              </a:ext>
            </a:extLst>
          </p:cNvPr>
          <p:cNvSpPr/>
          <p:nvPr/>
        </p:nvSpPr>
        <p:spPr>
          <a:xfrm>
            <a:off x="827584" y="5517232"/>
            <a:ext cx="127444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latin typeface="Oswald" panose="00000500000000000000" pitchFamily="2" charset="0"/>
              </a:rPr>
              <a:t>Værdi</a:t>
            </a:r>
            <a:r>
              <a:rPr lang="da-DK" dirty="0"/>
              <a:t> </a:t>
            </a:r>
          </a:p>
        </p:txBody>
      </p:sp>
      <p:sp>
        <p:nvSpPr>
          <p:cNvPr id="7" name="Pil: højre 6">
            <a:extLst>
              <a:ext uri="{FF2B5EF4-FFF2-40B4-BE49-F238E27FC236}">
                <a16:creationId xmlns:a16="http://schemas.microsoft.com/office/drawing/2014/main" id="{BEEA7192-6411-A935-11D9-BDADA2BA9BFC}"/>
              </a:ext>
            </a:extLst>
          </p:cNvPr>
          <p:cNvSpPr/>
          <p:nvPr/>
        </p:nvSpPr>
        <p:spPr>
          <a:xfrm>
            <a:off x="7715313" y="5869135"/>
            <a:ext cx="50405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8" name="Ellipse 7">
            <a:extLst>
              <a:ext uri="{FF2B5EF4-FFF2-40B4-BE49-F238E27FC236}">
                <a16:creationId xmlns:a16="http://schemas.microsoft.com/office/drawing/2014/main" id="{311EDC6B-11C0-ED50-3593-896393D8C58F}"/>
              </a:ext>
            </a:extLst>
          </p:cNvPr>
          <p:cNvSpPr/>
          <p:nvPr/>
        </p:nvSpPr>
        <p:spPr>
          <a:xfrm>
            <a:off x="5162609" y="5572472"/>
            <a:ext cx="127444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latin typeface="Oswald" panose="00000500000000000000" pitchFamily="2" charset="0"/>
              </a:rPr>
              <a:t>Princip</a:t>
            </a:r>
            <a:r>
              <a:rPr lang="da-DK" dirty="0"/>
              <a:t> </a:t>
            </a:r>
          </a:p>
        </p:txBody>
      </p:sp>
      <p:sp>
        <p:nvSpPr>
          <p:cNvPr id="10" name="Ellipse 9">
            <a:extLst>
              <a:ext uri="{FF2B5EF4-FFF2-40B4-BE49-F238E27FC236}">
                <a16:creationId xmlns:a16="http://schemas.microsoft.com/office/drawing/2014/main" id="{26A8FAAD-F0B6-115C-D2CA-5F729F5204E6}"/>
              </a:ext>
            </a:extLst>
          </p:cNvPr>
          <p:cNvSpPr/>
          <p:nvPr/>
        </p:nvSpPr>
        <p:spPr>
          <a:xfrm>
            <a:off x="9497634" y="5572472"/>
            <a:ext cx="1430972"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latin typeface="Oswald" panose="00000500000000000000" pitchFamily="2" charset="0"/>
              </a:rPr>
              <a:t>Praksis</a:t>
            </a:r>
          </a:p>
        </p:txBody>
      </p:sp>
      <p:sp>
        <p:nvSpPr>
          <p:cNvPr id="11" name="Pil: højre 10">
            <a:extLst>
              <a:ext uri="{FF2B5EF4-FFF2-40B4-BE49-F238E27FC236}">
                <a16:creationId xmlns:a16="http://schemas.microsoft.com/office/drawing/2014/main" id="{F448BD48-6C7D-EE43-818D-76F33DAB5067}"/>
              </a:ext>
            </a:extLst>
          </p:cNvPr>
          <p:cNvSpPr/>
          <p:nvPr/>
        </p:nvSpPr>
        <p:spPr>
          <a:xfrm>
            <a:off x="3380288" y="5891101"/>
            <a:ext cx="50405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87255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2E276D4E-C629-6406-0D10-F299A3946C94}"/>
              </a:ext>
            </a:extLst>
          </p:cNvPr>
          <p:cNvSpPr txBox="1">
            <a:spLocks/>
          </p:cNvSpPr>
          <p:nvPr/>
        </p:nvSpPr>
        <p:spPr>
          <a:xfrm>
            <a:off x="851103" y="366982"/>
            <a:ext cx="10489793" cy="10316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Bestyrelsesarbejde  i praksis</a:t>
            </a:r>
          </a:p>
        </p:txBody>
      </p:sp>
      <p:sp>
        <p:nvSpPr>
          <p:cNvPr id="7" name="Undertitel 1">
            <a:extLst>
              <a:ext uri="{FF2B5EF4-FFF2-40B4-BE49-F238E27FC236}">
                <a16:creationId xmlns:a16="http://schemas.microsoft.com/office/drawing/2014/main" id="{A6ED644E-5A8E-BB62-FD5D-89ADE96A82D3}"/>
              </a:ext>
            </a:extLst>
          </p:cNvPr>
          <p:cNvSpPr>
            <a:spLocks noGrp="1"/>
          </p:cNvSpPr>
          <p:nvPr>
            <p:ph type="subTitle" idx="1"/>
          </p:nvPr>
        </p:nvSpPr>
        <p:spPr>
          <a:xfrm>
            <a:off x="957923" y="2271223"/>
            <a:ext cx="7382513" cy="3816424"/>
          </a:xfrm>
        </p:spPr>
        <p:txBody>
          <a:bodyPr>
            <a:normAutofit/>
          </a:bodyPr>
          <a:lstStyle/>
          <a:p>
            <a:pPr marL="342900" indent="-342900">
              <a:lnSpc>
                <a:spcPct val="150000"/>
              </a:lnSpc>
              <a:buFont typeface="Arial" panose="020B0604020202020204" pitchFamily="34" charset="0"/>
              <a:buChar char="•"/>
            </a:pPr>
            <a:r>
              <a:rPr lang="da-DK" dirty="0">
                <a:latin typeface="Raleway" panose="020B0503030101060003" pitchFamily="34" charset="0"/>
              </a:rPr>
              <a:t>4 - 6 møder årligt</a:t>
            </a:r>
          </a:p>
          <a:p>
            <a:pPr marL="342900" indent="-342900">
              <a:lnSpc>
                <a:spcPct val="150000"/>
              </a:lnSpc>
              <a:buFont typeface="Arial" panose="020B0604020202020204" pitchFamily="34" charset="0"/>
              <a:buChar char="•"/>
            </a:pPr>
            <a:r>
              <a:rPr lang="da-DK" dirty="0">
                <a:latin typeface="Raleway" panose="020B0503030101060003" pitchFamily="34" charset="0"/>
              </a:rPr>
              <a:t>Formand og leder forbereder bestyrelsesmødet med dagsorden</a:t>
            </a:r>
          </a:p>
          <a:p>
            <a:pPr marL="342900" indent="-342900">
              <a:lnSpc>
                <a:spcPct val="150000"/>
              </a:lnSpc>
              <a:buFont typeface="Arial" panose="020B0604020202020204" pitchFamily="34" charset="0"/>
              <a:buChar char="•"/>
            </a:pPr>
            <a:r>
              <a:rPr lang="da-DK" dirty="0">
                <a:latin typeface="Raleway" panose="020B0503030101060003" pitchFamily="34" charset="0"/>
              </a:rPr>
              <a:t>Bestyrelsesmedlemmer indkaldes i god tid og med dagsorden</a:t>
            </a:r>
          </a:p>
          <a:p>
            <a:pPr marL="342900" indent="-342900">
              <a:lnSpc>
                <a:spcPct val="150000"/>
              </a:lnSpc>
              <a:buFont typeface="Arial" panose="020B0604020202020204" pitchFamily="34" charset="0"/>
              <a:buChar char="•"/>
            </a:pPr>
            <a:r>
              <a:rPr lang="da-DK" dirty="0">
                <a:latin typeface="Raleway" panose="020B0503030101060003" pitchFamily="34" charset="0"/>
              </a:rPr>
              <a:t>Formænd er mødeleder – medmindre andet aftales</a:t>
            </a:r>
          </a:p>
          <a:p>
            <a:pPr marL="342900" indent="-342900">
              <a:lnSpc>
                <a:spcPct val="150000"/>
              </a:lnSpc>
              <a:buFont typeface="Arial" panose="020B0604020202020204" pitchFamily="34" charset="0"/>
              <a:buChar char="•"/>
            </a:pPr>
            <a:r>
              <a:rPr lang="da-DK" dirty="0">
                <a:latin typeface="Raleway" panose="020B0503030101060003" pitchFamily="34" charset="0"/>
              </a:rPr>
              <a:t>Der udarbejdes referat af møderne</a:t>
            </a:r>
          </a:p>
          <a:p>
            <a:pPr marL="342900" indent="-342900">
              <a:buFont typeface="Wingdings" panose="05000000000000000000" pitchFamily="2" charset="2"/>
              <a:buChar char="q"/>
            </a:pPr>
            <a:endParaRPr lang="da-DK" dirty="0">
              <a:latin typeface="Raleway" panose="020B0503030101060003" pitchFamily="34" charset="0"/>
            </a:endParaRPr>
          </a:p>
          <a:p>
            <a:endParaRPr lang="da-DK" dirty="0"/>
          </a:p>
        </p:txBody>
      </p:sp>
    </p:spTree>
    <p:extLst>
      <p:ext uri="{BB962C8B-B14F-4D97-AF65-F5344CB8AC3E}">
        <p14:creationId xmlns:p14="http://schemas.microsoft.com/office/powerpoint/2010/main" val="364017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3C7A413A-FACD-9D24-8384-3AC2CDDA4F97}"/>
              </a:ext>
            </a:extLst>
          </p:cNvPr>
          <p:cNvSpPr>
            <a:spLocks noGrp="1"/>
          </p:cNvSpPr>
          <p:nvPr>
            <p:ph type="subTitle" idx="1"/>
          </p:nvPr>
        </p:nvSpPr>
        <p:spPr>
          <a:xfrm>
            <a:off x="997310" y="2361909"/>
            <a:ext cx="7370835" cy="2622405"/>
          </a:xfrm>
        </p:spPr>
        <p:txBody>
          <a:bodyPr>
            <a:normAutofit/>
          </a:bodyPr>
          <a:lstStyle/>
          <a:p>
            <a:pPr marL="342900" indent="-342900">
              <a:lnSpc>
                <a:spcPct val="150000"/>
              </a:lnSpc>
              <a:buFont typeface="Arial" panose="020B0604020202020204" pitchFamily="34" charset="0"/>
              <a:buChar char="•"/>
            </a:pPr>
            <a:r>
              <a:rPr lang="da-DK" sz="1300" dirty="0">
                <a:latin typeface="Raleway" panose="020B0503030101060003" pitchFamily="34" charset="0"/>
              </a:rPr>
              <a:t>Fællesrådsmøde med dagtilbudsbestyrelser, skolebestyrelser og politisk udvalg i foråret </a:t>
            </a:r>
          </a:p>
          <a:p>
            <a:pPr marL="342900" indent="-342900">
              <a:lnSpc>
                <a:spcPct val="150000"/>
              </a:lnSpc>
              <a:buFont typeface="Arial" panose="020B0604020202020204" pitchFamily="34" charset="0"/>
              <a:buChar char="•"/>
            </a:pPr>
            <a:r>
              <a:rPr lang="da-DK" sz="1300" dirty="0">
                <a:latin typeface="Raleway" panose="020B0503030101060003" pitchFamily="34" charset="0"/>
              </a:rPr>
              <a:t>Budgetmøde i foråret</a:t>
            </a:r>
          </a:p>
          <a:p>
            <a:pPr marL="342900" indent="-342900">
              <a:lnSpc>
                <a:spcPct val="150000"/>
              </a:lnSpc>
              <a:buFont typeface="Arial" panose="020B0604020202020204" pitchFamily="34" charset="0"/>
              <a:buChar char="•"/>
            </a:pPr>
            <a:r>
              <a:rPr lang="da-DK" sz="1300" dirty="0">
                <a:latin typeface="Raleway" panose="020B0503030101060003" pitchFamily="34" charset="0"/>
              </a:rPr>
              <a:t>Fællesrådsmøde med dagtilbudsbestyrelser og politisk udvalg  i efteråret</a:t>
            </a:r>
          </a:p>
          <a:p>
            <a:pPr marL="342900" indent="-342900">
              <a:lnSpc>
                <a:spcPct val="150000"/>
              </a:lnSpc>
              <a:buFont typeface="Arial" panose="020B0604020202020204" pitchFamily="34" charset="0"/>
              <a:buChar char="•"/>
            </a:pPr>
            <a:r>
              <a:rPr lang="da-DK" sz="1300" dirty="0">
                <a:latin typeface="Raleway" panose="020B0503030101060003" pitchFamily="34" charset="0"/>
              </a:rPr>
              <a:t>Dialogmøde med formandskaber i dagtilbudsbestyrelser, skolebestyrelser og politisk udvalg  i efteråret</a:t>
            </a:r>
          </a:p>
          <a:p>
            <a:endParaRPr lang="da-DK" dirty="0"/>
          </a:p>
        </p:txBody>
      </p:sp>
      <p:pic>
        <p:nvPicPr>
          <p:cNvPr id="4" name="Billede 3">
            <a:extLst>
              <a:ext uri="{FF2B5EF4-FFF2-40B4-BE49-F238E27FC236}">
                <a16:creationId xmlns:a16="http://schemas.microsoft.com/office/drawing/2014/main" id="{ADE330A2-35E4-A71D-AF15-38628DBBD985}"/>
              </a:ext>
            </a:extLst>
          </p:cNvPr>
          <p:cNvPicPr>
            <a:picLocks noChangeAspect="1"/>
          </p:cNvPicPr>
          <p:nvPr/>
        </p:nvPicPr>
        <p:blipFill>
          <a:blip r:embed="rId3"/>
          <a:stretch>
            <a:fillRect/>
          </a:stretch>
        </p:blipFill>
        <p:spPr>
          <a:xfrm>
            <a:off x="8602364" y="1873687"/>
            <a:ext cx="3190736" cy="4595236"/>
          </a:xfrm>
          <a:prstGeom prst="rect">
            <a:avLst/>
          </a:prstGeom>
        </p:spPr>
      </p:pic>
      <p:sp>
        <p:nvSpPr>
          <p:cNvPr id="6" name="Titel 1">
            <a:extLst>
              <a:ext uri="{FF2B5EF4-FFF2-40B4-BE49-F238E27FC236}">
                <a16:creationId xmlns:a16="http://schemas.microsoft.com/office/drawing/2014/main" id="{60DE65A5-7217-AFF0-2188-05186ACAE4E8}"/>
              </a:ext>
            </a:extLst>
          </p:cNvPr>
          <p:cNvSpPr>
            <a:spLocks noGrp="1"/>
          </p:cNvSpPr>
          <p:nvPr>
            <p:ph type="ctrTitle"/>
          </p:nvPr>
        </p:nvSpPr>
        <p:spPr>
          <a:xfrm>
            <a:off x="1857818" y="956986"/>
            <a:ext cx="8476364" cy="916701"/>
          </a:xfrm>
        </p:spPr>
        <p:txBody>
          <a:bodyPr>
            <a:noAutofit/>
          </a:bodyPr>
          <a:lstStyle/>
          <a:p>
            <a:pPr algn="ctr"/>
            <a:r>
              <a:rPr lang="da-DK" sz="3600" b="1" dirty="0">
                <a:latin typeface="Raleway" panose="020B0503030101060003" pitchFamily="34" charset="0"/>
              </a:rPr>
              <a:t>Møder mellem det politiske udvalg og bestyrelse</a:t>
            </a:r>
          </a:p>
        </p:txBody>
      </p:sp>
    </p:spTree>
    <p:extLst>
      <p:ext uri="{BB962C8B-B14F-4D97-AF65-F5344CB8AC3E}">
        <p14:creationId xmlns:p14="http://schemas.microsoft.com/office/powerpoint/2010/main" val="261124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E7550412-6160-83B0-6665-8688EFDC68E8}"/>
              </a:ext>
            </a:extLst>
          </p:cNvPr>
          <p:cNvSpPr txBox="1">
            <a:spLocks/>
          </p:cNvSpPr>
          <p:nvPr/>
        </p:nvSpPr>
        <p:spPr>
          <a:xfrm>
            <a:off x="1358814" y="526443"/>
            <a:ext cx="9474372"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Medlemmer af bestyrelsen</a:t>
            </a:r>
          </a:p>
        </p:txBody>
      </p:sp>
      <p:sp>
        <p:nvSpPr>
          <p:cNvPr id="5" name="Undertitel 1">
            <a:extLst>
              <a:ext uri="{FF2B5EF4-FFF2-40B4-BE49-F238E27FC236}">
                <a16:creationId xmlns:a16="http://schemas.microsoft.com/office/drawing/2014/main" id="{6EAE6E12-6EDA-B04B-C64B-22EA962BD50D}"/>
              </a:ext>
            </a:extLst>
          </p:cNvPr>
          <p:cNvSpPr>
            <a:spLocks noGrp="1"/>
          </p:cNvSpPr>
          <p:nvPr>
            <p:ph type="subTitle" idx="1"/>
          </p:nvPr>
        </p:nvSpPr>
        <p:spPr>
          <a:xfrm>
            <a:off x="942110" y="1905742"/>
            <a:ext cx="8208912" cy="4425815"/>
          </a:xfrm>
        </p:spPr>
        <p:txBody>
          <a:bodyPr>
            <a:normAutofit/>
          </a:bodyPr>
          <a:lstStyle/>
          <a:p>
            <a:pPr marL="342900" indent="-342900" algn="just">
              <a:lnSpc>
                <a:spcPct val="150000"/>
              </a:lnSpc>
              <a:buFont typeface="Arial" panose="020B0604020202020204" pitchFamily="34" charset="0"/>
              <a:buChar char="•"/>
            </a:pPr>
            <a:r>
              <a:rPr lang="da-DK" dirty="0">
                <a:latin typeface="Raleway" panose="020B0503030101060003" pitchFamily="34" charset="0"/>
              </a:rPr>
              <a:t>Deltager på møderne</a:t>
            </a:r>
          </a:p>
          <a:p>
            <a:pPr marL="342900" indent="-342900" algn="just">
              <a:lnSpc>
                <a:spcPct val="150000"/>
              </a:lnSpc>
              <a:buFont typeface="Arial" panose="020B0604020202020204" pitchFamily="34" charset="0"/>
              <a:buChar char="•"/>
            </a:pPr>
            <a:r>
              <a:rPr lang="da-DK" dirty="0">
                <a:latin typeface="Raleway" panose="020B0503030101060003" pitchFamily="34" charset="0"/>
              </a:rPr>
              <a:t>Er velforberedte</a:t>
            </a:r>
          </a:p>
          <a:p>
            <a:pPr marL="342900" indent="-342900" algn="just">
              <a:lnSpc>
                <a:spcPct val="150000"/>
              </a:lnSpc>
              <a:buFont typeface="Arial" panose="020B0604020202020204" pitchFamily="34" charset="0"/>
              <a:buChar char="•"/>
            </a:pPr>
            <a:r>
              <a:rPr lang="da-DK" dirty="0">
                <a:latin typeface="Raleway" panose="020B0503030101060003" pitchFamily="34" charset="0"/>
              </a:rPr>
              <a:t>Bidrager i dialogen på møderne</a:t>
            </a:r>
          </a:p>
          <a:p>
            <a:pPr marL="342900" indent="-342900" algn="just">
              <a:lnSpc>
                <a:spcPct val="150000"/>
              </a:lnSpc>
              <a:buFont typeface="Arial" panose="020B0604020202020204" pitchFamily="34" charset="0"/>
              <a:buChar char="•"/>
            </a:pPr>
            <a:r>
              <a:rPr lang="da-DK" dirty="0">
                <a:latin typeface="Raleway" panose="020B0503030101060003" pitchFamily="34" charset="0"/>
              </a:rPr>
              <a:t>Bidrager ved at stille spørgsmål</a:t>
            </a:r>
          </a:p>
          <a:p>
            <a:pPr marL="342900" indent="-342900" algn="just">
              <a:lnSpc>
                <a:spcPct val="150000"/>
              </a:lnSpc>
              <a:buFont typeface="Arial" panose="020B0604020202020204" pitchFamily="34" charset="0"/>
              <a:buChar char="•"/>
            </a:pPr>
            <a:r>
              <a:rPr lang="da-DK" dirty="0">
                <a:latin typeface="Raleway" panose="020B0503030101060003" pitchFamily="34" charset="0"/>
              </a:rPr>
              <a:t>Forholder sig nysgerrigt til den pædagogiske praksis</a:t>
            </a:r>
          </a:p>
          <a:p>
            <a:pPr marL="342900" indent="-342900" algn="just">
              <a:lnSpc>
                <a:spcPct val="150000"/>
              </a:lnSpc>
              <a:buFont typeface="Arial" panose="020B0604020202020204" pitchFamily="34" charset="0"/>
              <a:buChar char="•"/>
            </a:pPr>
            <a:r>
              <a:rPr lang="da-DK" dirty="0">
                <a:latin typeface="Raleway" panose="020B0503030101060003" pitchFamily="34" charset="0"/>
              </a:rPr>
              <a:t>Følger op på ”opgaver”</a:t>
            </a:r>
          </a:p>
          <a:p>
            <a:pPr marL="342900" indent="-342900" algn="just">
              <a:lnSpc>
                <a:spcPct val="150000"/>
              </a:lnSpc>
              <a:buFont typeface="Arial" panose="020B0604020202020204" pitchFamily="34" charset="0"/>
              <a:buChar char="•"/>
            </a:pPr>
            <a:r>
              <a:rPr lang="da-DK" dirty="0">
                <a:latin typeface="Raleway" panose="020B0503030101060003" pitchFamily="34" charset="0"/>
              </a:rPr>
              <a:t>Er ambassadører for bestyrelsens arbejde og for de øvrige forældre </a:t>
            </a:r>
          </a:p>
          <a:p>
            <a:pPr marL="342900" indent="-342900" algn="just">
              <a:lnSpc>
                <a:spcPct val="150000"/>
              </a:lnSpc>
              <a:buFont typeface="Arial" panose="020B0604020202020204" pitchFamily="34" charset="0"/>
              <a:buChar char="•"/>
            </a:pPr>
            <a:r>
              <a:rPr lang="da-DK" dirty="0">
                <a:latin typeface="Raleway" panose="020B0503030101060003" pitchFamily="34" charset="0"/>
              </a:rPr>
              <a:t>Loyalitet overfor bestyrelsesarbejdet og kommunikationen herom</a:t>
            </a:r>
          </a:p>
          <a:p>
            <a:pPr marL="342900" indent="-342900" algn="just">
              <a:lnSpc>
                <a:spcPct val="150000"/>
              </a:lnSpc>
              <a:buFont typeface="Arial" panose="020B0604020202020204" pitchFamily="34" charset="0"/>
              <a:buChar char="•"/>
            </a:pPr>
            <a:endParaRPr lang="da-DK" sz="2000" dirty="0">
              <a:latin typeface="Raleway" panose="020B0503030101060003" pitchFamily="34" charset="0"/>
            </a:endParaRPr>
          </a:p>
        </p:txBody>
      </p:sp>
    </p:spTree>
    <p:extLst>
      <p:ext uri="{BB962C8B-B14F-4D97-AF65-F5344CB8AC3E}">
        <p14:creationId xmlns:p14="http://schemas.microsoft.com/office/powerpoint/2010/main" val="243509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98CDA720-830E-EC5F-A03F-5AC7224B92ED}"/>
              </a:ext>
            </a:extLst>
          </p:cNvPr>
          <p:cNvSpPr txBox="1"/>
          <p:nvPr/>
        </p:nvSpPr>
        <p:spPr>
          <a:xfrm>
            <a:off x="2358736" y="830069"/>
            <a:ext cx="7474526" cy="646331"/>
          </a:xfrm>
          <a:prstGeom prst="rect">
            <a:avLst/>
          </a:prstGeom>
          <a:noFill/>
        </p:spPr>
        <p:txBody>
          <a:bodyPr wrap="square">
            <a:spAutoFit/>
          </a:bodyPr>
          <a:lstStyle/>
          <a:p>
            <a:pPr algn="ctr"/>
            <a:r>
              <a:rPr lang="da-DK" sz="3600" b="1" dirty="0">
                <a:latin typeface="Raleway" panose="020B0503030101060003" pitchFamily="34" charset="0"/>
              </a:rPr>
              <a:t>Leder</a:t>
            </a:r>
            <a:endParaRPr lang="da-DK" sz="3600" dirty="0"/>
          </a:p>
        </p:txBody>
      </p:sp>
      <p:sp>
        <p:nvSpPr>
          <p:cNvPr id="6" name="Undertitel 1">
            <a:extLst>
              <a:ext uri="{FF2B5EF4-FFF2-40B4-BE49-F238E27FC236}">
                <a16:creationId xmlns:a16="http://schemas.microsoft.com/office/drawing/2014/main" id="{742FE0EE-5CDA-5E28-A05C-4C0A5888F516}"/>
              </a:ext>
            </a:extLst>
          </p:cNvPr>
          <p:cNvSpPr>
            <a:spLocks noGrp="1"/>
          </p:cNvSpPr>
          <p:nvPr>
            <p:ph type="subTitle" idx="1"/>
          </p:nvPr>
        </p:nvSpPr>
        <p:spPr>
          <a:xfrm>
            <a:off x="933426" y="2384973"/>
            <a:ext cx="10325147" cy="3024336"/>
          </a:xfrm>
        </p:spPr>
        <p:txBody>
          <a:bodyPr>
            <a:normAutofit/>
          </a:bodyPr>
          <a:lstStyle/>
          <a:p>
            <a:pPr marL="342900" indent="-342900">
              <a:lnSpc>
                <a:spcPct val="150000"/>
              </a:lnSpc>
              <a:buFont typeface="Arial" panose="020B0604020202020204" pitchFamily="34" charset="0"/>
              <a:buChar char="•"/>
            </a:pPr>
            <a:r>
              <a:rPr lang="da-DK" dirty="0">
                <a:latin typeface="Raleway" panose="020B0503030101060003" pitchFamily="34" charset="0"/>
              </a:rPr>
              <a:t>Formandens højre hånd / sekretær</a:t>
            </a:r>
          </a:p>
          <a:p>
            <a:pPr marL="342900" indent="-342900">
              <a:lnSpc>
                <a:spcPct val="150000"/>
              </a:lnSpc>
              <a:buFont typeface="Arial" panose="020B0604020202020204" pitchFamily="34" charset="0"/>
              <a:buChar char="•"/>
            </a:pPr>
            <a:r>
              <a:rPr lang="da-DK" dirty="0">
                <a:latin typeface="Raleway" panose="020B0503030101060003" pitchFamily="34" charset="0"/>
              </a:rPr>
              <a:t>Bistår med den praktiske mødeforberedelse</a:t>
            </a:r>
          </a:p>
          <a:p>
            <a:pPr marL="342900" indent="-342900">
              <a:lnSpc>
                <a:spcPct val="150000"/>
              </a:lnSpc>
              <a:buFont typeface="Arial" panose="020B0604020202020204" pitchFamily="34" charset="0"/>
              <a:buChar char="•"/>
            </a:pPr>
            <a:r>
              <a:rPr lang="da-DK" dirty="0">
                <a:latin typeface="Raleway" panose="020B0503030101060003" pitchFamily="34" charset="0"/>
              </a:rPr>
              <a:t>Bidrager med oplæg og viden samt er garant for at den fornødne information er til rådighed</a:t>
            </a:r>
          </a:p>
          <a:p>
            <a:pPr marL="342900" indent="-342900">
              <a:lnSpc>
                <a:spcPct val="150000"/>
              </a:lnSpc>
              <a:buFont typeface="Arial" panose="020B0604020202020204" pitchFamily="34" charset="0"/>
              <a:buChar char="•"/>
            </a:pPr>
            <a:r>
              <a:rPr lang="da-DK" dirty="0">
                <a:latin typeface="Raleway" panose="020B0503030101060003" pitchFamily="34" charset="0"/>
              </a:rPr>
              <a:t>Ansvarlig for udmøntning af beslutninger</a:t>
            </a:r>
          </a:p>
          <a:p>
            <a:pPr marL="342900" indent="-342900">
              <a:lnSpc>
                <a:spcPct val="150000"/>
              </a:lnSpc>
              <a:buFont typeface="Arial" panose="020B0604020202020204" pitchFamily="34" charset="0"/>
              <a:buChar char="•"/>
            </a:pPr>
            <a:r>
              <a:rPr lang="da-DK" dirty="0">
                <a:latin typeface="Raleway" panose="020B0503030101060003" pitchFamily="34" charset="0"/>
              </a:rPr>
              <a:t>Faglig rådgiver sammen med medarbejderrepræsentanter</a:t>
            </a:r>
          </a:p>
          <a:p>
            <a:pPr>
              <a:lnSpc>
                <a:spcPct val="150000"/>
              </a:lnSpc>
            </a:pPr>
            <a:endParaRPr lang="da-DK" sz="2000" dirty="0">
              <a:latin typeface="Raleway" panose="020B0503030101060003" pitchFamily="34" charset="0"/>
            </a:endParaRPr>
          </a:p>
          <a:p>
            <a:pPr marL="342900" indent="-342900">
              <a:buFont typeface="Arial" panose="020B0604020202020204" pitchFamily="34" charset="0"/>
              <a:buChar char="•"/>
            </a:pPr>
            <a:endParaRPr lang="da-DK" dirty="0"/>
          </a:p>
        </p:txBody>
      </p:sp>
    </p:spTree>
    <p:extLst>
      <p:ext uri="{BB962C8B-B14F-4D97-AF65-F5344CB8AC3E}">
        <p14:creationId xmlns:p14="http://schemas.microsoft.com/office/powerpoint/2010/main" val="389560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5B102CD-704C-7E43-0161-69D99D980164}"/>
              </a:ext>
            </a:extLst>
          </p:cNvPr>
          <p:cNvGraphicFramePr/>
          <p:nvPr>
            <p:extLst>
              <p:ext uri="{D42A27DB-BD31-4B8C-83A1-F6EECF244321}">
                <p14:modId xmlns:p14="http://schemas.microsoft.com/office/powerpoint/2010/main" val="691871100"/>
              </p:ext>
            </p:extLst>
          </p:nvPr>
        </p:nvGraphicFramePr>
        <p:xfrm>
          <a:off x="3083378" y="2606813"/>
          <a:ext cx="6025243" cy="3082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5">
            <a:extLst>
              <a:ext uri="{FF2B5EF4-FFF2-40B4-BE49-F238E27FC236}">
                <a16:creationId xmlns:a16="http://schemas.microsoft.com/office/drawing/2014/main" id="{A9055DE0-1E62-AA87-4BE0-9723E70E0136}"/>
              </a:ext>
            </a:extLst>
          </p:cNvPr>
          <p:cNvSpPr/>
          <p:nvPr/>
        </p:nvSpPr>
        <p:spPr>
          <a:xfrm>
            <a:off x="2900509" y="3588392"/>
            <a:ext cx="7416824" cy="28803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Titel 2">
            <a:extLst>
              <a:ext uri="{FF2B5EF4-FFF2-40B4-BE49-F238E27FC236}">
                <a16:creationId xmlns:a16="http://schemas.microsoft.com/office/drawing/2014/main" id="{A0E5F6CC-5AB1-E4EB-8653-79C70A08D2CC}"/>
              </a:ext>
            </a:extLst>
          </p:cNvPr>
          <p:cNvSpPr>
            <a:spLocks noGrp="1"/>
          </p:cNvSpPr>
          <p:nvPr>
            <p:ph type="ctrTitle"/>
          </p:nvPr>
        </p:nvSpPr>
        <p:spPr>
          <a:xfrm>
            <a:off x="1219808" y="974977"/>
            <a:ext cx="10778227" cy="588963"/>
          </a:xfrm>
        </p:spPr>
        <p:txBody>
          <a:bodyPr>
            <a:noAutofit/>
          </a:bodyPr>
          <a:lstStyle/>
          <a:p>
            <a:pPr algn="ctr"/>
            <a:r>
              <a:rPr lang="da-DK" sz="3600" b="1" dirty="0">
                <a:latin typeface="Raleway" panose="020B0503030101060003" pitchFamily="34" charset="0"/>
              </a:rPr>
              <a:t>Forældrebestyrelsesarbejde er baseret på</a:t>
            </a:r>
          </a:p>
        </p:txBody>
      </p:sp>
    </p:spTree>
    <p:extLst>
      <p:ext uri="{BB962C8B-B14F-4D97-AF65-F5344CB8AC3E}">
        <p14:creationId xmlns:p14="http://schemas.microsoft.com/office/powerpoint/2010/main" val="206144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F9AA45E0-671D-19FD-8972-1CF230ADE5B0}"/>
              </a:ext>
            </a:extLst>
          </p:cNvPr>
          <p:cNvSpPr txBox="1">
            <a:spLocks/>
          </p:cNvSpPr>
          <p:nvPr/>
        </p:nvSpPr>
        <p:spPr>
          <a:xfrm>
            <a:off x="2131698" y="692697"/>
            <a:ext cx="7928604" cy="7200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Personalerepræsentanter</a:t>
            </a:r>
          </a:p>
        </p:txBody>
      </p:sp>
      <p:sp>
        <p:nvSpPr>
          <p:cNvPr id="5" name="Undertitel 1">
            <a:extLst>
              <a:ext uri="{FF2B5EF4-FFF2-40B4-BE49-F238E27FC236}">
                <a16:creationId xmlns:a16="http://schemas.microsoft.com/office/drawing/2014/main" id="{FB203C2A-EF7D-84ED-3514-1107F9138DA7}"/>
              </a:ext>
            </a:extLst>
          </p:cNvPr>
          <p:cNvSpPr>
            <a:spLocks noGrp="1"/>
          </p:cNvSpPr>
          <p:nvPr>
            <p:ph type="subTitle" idx="1"/>
          </p:nvPr>
        </p:nvSpPr>
        <p:spPr>
          <a:xfrm>
            <a:off x="953489" y="2060848"/>
            <a:ext cx="10518075" cy="2736304"/>
          </a:xfrm>
        </p:spPr>
        <p:txBody>
          <a:bodyPr>
            <a:normAutofit/>
          </a:bodyPr>
          <a:lstStyle/>
          <a:p>
            <a:pPr marL="342900" indent="-342900">
              <a:lnSpc>
                <a:spcPct val="150000"/>
              </a:lnSpc>
              <a:buFont typeface="Arial" panose="020B0604020202020204" pitchFamily="34" charset="0"/>
              <a:buChar char="•"/>
            </a:pPr>
            <a:r>
              <a:rPr lang="da-DK" dirty="0">
                <a:latin typeface="Raleway" panose="020B0503030101060003" pitchFamily="34" charset="0"/>
              </a:rPr>
              <a:t>Fuldgyldige bestyrelsesmedlemmer</a:t>
            </a:r>
          </a:p>
          <a:p>
            <a:pPr marL="342900" indent="-342900">
              <a:lnSpc>
                <a:spcPct val="150000"/>
              </a:lnSpc>
              <a:buFont typeface="Arial" panose="020B0604020202020204" pitchFamily="34" charset="0"/>
              <a:buChar char="•"/>
            </a:pPr>
            <a:r>
              <a:rPr lang="da-DK" dirty="0">
                <a:latin typeface="Raleway" panose="020B0503030101060003" pitchFamily="34" charset="0"/>
              </a:rPr>
              <a:t>Faglige repræsentanter på vegne af deres kolleger</a:t>
            </a:r>
          </a:p>
          <a:p>
            <a:pPr marL="342900" indent="-342900">
              <a:lnSpc>
                <a:spcPct val="150000"/>
              </a:lnSpc>
              <a:buFont typeface="Arial" panose="020B0604020202020204" pitchFamily="34" charset="0"/>
              <a:buChar char="•"/>
            </a:pPr>
            <a:r>
              <a:rPr lang="da-DK" dirty="0">
                <a:latin typeface="Raleway" panose="020B0503030101060003" pitchFamily="34" charset="0"/>
              </a:rPr>
              <a:t>Formidler og begrunder faglige oplæg</a:t>
            </a:r>
          </a:p>
          <a:p>
            <a:pPr marL="342900" indent="-342900">
              <a:lnSpc>
                <a:spcPct val="150000"/>
              </a:lnSpc>
              <a:buFont typeface="Arial" panose="020B0604020202020204" pitchFamily="34" charset="0"/>
              <a:buChar char="•"/>
            </a:pPr>
            <a:r>
              <a:rPr lang="da-DK" dirty="0">
                <a:latin typeface="Raleway" panose="020B0503030101060003" pitchFamily="34" charset="0"/>
              </a:rPr>
              <a:t>Formidler og udmønter i samarbejde med ledelsen beslutninger truffet i bestyrelsen</a:t>
            </a:r>
          </a:p>
        </p:txBody>
      </p:sp>
    </p:spTree>
    <p:extLst>
      <p:ext uri="{BB962C8B-B14F-4D97-AF65-F5344CB8AC3E}">
        <p14:creationId xmlns:p14="http://schemas.microsoft.com/office/powerpoint/2010/main" val="343495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A7FB6BB5-4D06-650B-8F73-ED91534C8B21}"/>
              </a:ext>
            </a:extLst>
          </p:cNvPr>
          <p:cNvSpPr txBox="1">
            <a:spLocks/>
          </p:cNvSpPr>
          <p:nvPr/>
        </p:nvSpPr>
        <p:spPr>
          <a:xfrm>
            <a:off x="897422" y="806089"/>
            <a:ext cx="10397155" cy="1080120"/>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900" b="1" dirty="0">
                <a:latin typeface="Raleway" panose="020B0503030101060003" pitchFamily="34" charset="0"/>
              </a:rPr>
              <a:t>Gode råd til forældrerepræsentanter</a:t>
            </a:r>
            <a:br>
              <a:rPr lang="da-DK" dirty="0"/>
            </a:br>
            <a:r>
              <a:rPr lang="da-DK" dirty="0"/>
              <a:t> </a:t>
            </a:r>
          </a:p>
        </p:txBody>
      </p:sp>
      <p:sp>
        <p:nvSpPr>
          <p:cNvPr id="6" name="Undertitel 1">
            <a:extLst>
              <a:ext uri="{FF2B5EF4-FFF2-40B4-BE49-F238E27FC236}">
                <a16:creationId xmlns:a16="http://schemas.microsoft.com/office/drawing/2014/main" id="{D9528915-D72C-BA10-3A60-C843AE4683BC}"/>
              </a:ext>
            </a:extLst>
          </p:cNvPr>
          <p:cNvSpPr>
            <a:spLocks noGrp="1"/>
          </p:cNvSpPr>
          <p:nvPr>
            <p:ph type="subTitle" idx="1"/>
          </p:nvPr>
        </p:nvSpPr>
        <p:spPr>
          <a:xfrm>
            <a:off x="897421" y="1886209"/>
            <a:ext cx="10397155" cy="4248472"/>
          </a:xfrm>
        </p:spPr>
        <p:txBody>
          <a:bodyPr/>
          <a:lstStyle/>
          <a:p>
            <a:pPr marL="342900" indent="-342900">
              <a:lnSpc>
                <a:spcPct val="150000"/>
              </a:lnSpc>
              <a:buFont typeface="Arial" panose="020B0604020202020204" pitchFamily="34" charset="0"/>
              <a:buChar char="•"/>
            </a:pPr>
            <a:r>
              <a:rPr lang="da-DK" sz="1800" dirty="0">
                <a:latin typeface="Raleway" panose="020B0503030101060003" pitchFamily="34" charset="0"/>
              </a:rPr>
              <a:t>Respektér, inspirér og udfordr´ hinanden</a:t>
            </a:r>
          </a:p>
          <a:p>
            <a:pPr marL="342900" indent="-342900">
              <a:lnSpc>
                <a:spcPct val="150000"/>
              </a:lnSpc>
              <a:buFont typeface="Arial" panose="020B0604020202020204" pitchFamily="34" charset="0"/>
              <a:buChar char="•"/>
            </a:pPr>
            <a:r>
              <a:rPr lang="da-DK" sz="1800" dirty="0">
                <a:latin typeface="Raleway" panose="020B0503030101060003" pitchFamily="34" charset="0"/>
              </a:rPr>
              <a:t>Samarbejd´ i åbenhed og med tillid til hinanden</a:t>
            </a:r>
          </a:p>
          <a:p>
            <a:pPr marL="342900" indent="-342900">
              <a:lnSpc>
                <a:spcPct val="150000"/>
              </a:lnSpc>
              <a:buFont typeface="Arial" panose="020B0604020202020204" pitchFamily="34" charset="0"/>
              <a:buChar char="•"/>
            </a:pPr>
            <a:r>
              <a:rPr lang="da-DK" sz="1800" dirty="0">
                <a:latin typeface="Raleway" panose="020B0503030101060003" pitchFamily="34" charset="0"/>
              </a:rPr>
              <a:t>Afstem forventninger til arbejdet</a:t>
            </a:r>
          </a:p>
          <a:p>
            <a:pPr marL="342900" indent="-342900">
              <a:lnSpc>
                <a:spcPct val="150000"/>
              </a:lnSpc>
              <a:buFont typeface="Arial" panose="020B0604020202020204" pitchFamily="34" charset="0"/>
              <a:buChar char="•"/>
            </a:pPr>
            <a:r>
              <a:rPr lang="da-DK" sz="1800" dirty="0">
                <a:latin typeface="Raleway" panose="020B0503030101060003" pitchFamily="34" charset="0"/>
              </a:rPr>
              <a:t>Husk du er valgt af de øvrige forældre til at repræsentere alle børn – </a:t>
            </a:r>
            <a:r>
              <a:rPr lang="da-DK" sz="1800" i="1" dirty="0">
                <a:latin typeface="Raleway" panose="020B0503030101060003" pitchFamily="34" charset="0"/>
              </a:rPr>
              <a:t>ikke</a:t>
            </a:r>
            <a:r>
              <a:rPr lang="da-DK" sz="1800" dirty="0">
                <a:latin typeface="Raleway" panose="020B0503030101060003" pitchFamily="34" charset="0"/>
              </a:rPr>
              <a:t> kun dit eget barn!</a:t>
            </a:r>
          </a:p>
          <a:p>
            <a:pPr marL="342900" indent="-342900">
              <a:lnSpc>
                <a:spcPct val="150000"/>
              </a:lnSpc>
              <a:buFont typeface="Arial" panose="020B0604020202020204" pitchFamily="34" charset="0"/>
              <a:buChar char="•"/>
            </a:pPr>
            <a:r>
              <a:rPr lang="da-DK" dirty="0">
                <a:latin typeface="Raleway" panose="020B0503030101060003" pitchFamily="34" charset="0"/>
              </a:rPr>
              <a:t>Der behandles ikke personalesager og børnesager på bestyrelsesmøder</a:t>
            </a:r>
            <a:endParaRPr lang="da-DK" sz="1800" dirty="0">
              <a:latin typeface="Raleway" panose="020B0503030101060003" pitchFamily="34" charset="0"/>
            </a:endParaRPr>
          </a:p>
          <a:p>
            <a:pPr marL="342900" indent="-342900">
              <a:lnSpc>
                <a:spcPct val="150000"/>
              </a:lnSpc>
              <a:buFont typeface="Arial" panose="020B0604020202020204" pitchFamily="34" charset="0"/>
              <a:buChar char="•"/>
            </a:pPr>
            <a:r>
              <a:rPr lang="da-DK" sz="1800" dirty="0">
                <a:latin typeface="Raleway" panose="020B0503030101060003" pitchFamily="34" charset="0"/>
              </a:rPr>
              <a:t>HUSK din tavshedspligt (relevant ift. ansættelse af personale)</a:t>
            </a:r>
          </a:p>
          <a:p>
            <a:pPr marL="342900" indent="-342900">
              <a:lnSpc>
                <a:spcPct val="150000"/>
              </a:lnSpc>
              <a:buFont typeface="Arial" panose="020B0604020202020204" pitchFamily="34" charset="0"/>
              <a:buChar char="•"/>
            </a:pPr>
            <a:r>
              <a:rPr lang="da-DK" sz="1800" dirty="0">
                <a:latin typeface="Raleway" panose="020B0503030101060003" pitchFamily="34" charset="0"/>
              </a:rPr>
              <a:t>Vær bevidst om, hvornår du er repræsentant, og hvornår du er forælder</a:t>
            </a:r>
          </a:p>
        </p:txBody>
      </p:sp>
    </p:spTree>
    <p:extLst>
      <p:ext uri="{BB962C8B-B14F-4D97-AF65-F5344CB8AC3E}">
        <p14:creationId xmlns:p14="http://schemas.microsoft.com/office/powerpoint/2010/main" val="266881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68C5249-C749-870D-C3AB-2443AC1A8F13}"/>
              </a:ext>
            </a:extLst>
          </p:cNvPr>
          <p:cNvSpPr txBox="1">
            <a:spLocks/>
          </p:cNvSpPr>
          <p:nvPr/>
        </p:nvSpPr>
        <p:spPr>
          <a:xfrm>
            <a:off x="803264" y="1116716"/>
            <a:ext cx="10585472" cy="7920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Ideer til bestyrelsens synlighed ift. de øvrige forældre</a:t>
            </a:r>
          </a:p>
        </p:txBody>
      </p:sp>
      <p:sp>
        <p:nvSpPr>
          <p:cNvPr id="5" name="Undertitel 1">
            <a:extLst>
              <a:ext uri="{FF2B5EF4-FFF2-40B4-BE49-F238E27FC236}">
                <a16:creationId xmlns:a16="http://schemas.microsoft.com/office/drawing/2014/main" id="{2E41DB8E-AEDF-6332-243C-07D3EDBCF76B}"/>
              </a:ext>
            </a:extLst>
          </p:cNvPr>
          <p:cNvSpPr>
            <a:spLocks noGrp="1"/>
          </p:cNvSpPr>
          <p:nvPr>
            <p:ph type="subTitle" idx="1"/>
          </p:nvPr>
        </p:nvSpPr>
        <p:spPr>
          <a:xfrm>
            <a:off x="945574" y="2105325"/>
            <a:ext cx="10585472" cy="4536504"/>
          </a:xfrm>
        </p:spPr>
        <p:txBody>
          <a:bodyPr>
            <a:normAutofit/>
          </a:bodyPr>
          <a:lstStyle/>
          <a:p>
            <a:pPr marL="342900" indent="-342900">
              <a:lnSpc>
                <a:spcPct val="150000"/>
              </a:lnSpc>
              <a:buFont typeface="Arial" panose="020B0604020202020204" pitchFamily="34" charset="0"/>
              <a:buChar char="•"/>
            </a:pPr>
            <a:r>
              <a:rPr lang="da-DK" dirty="0">
                <a:latin typeface="Raleway" panose="020B0503030101060003" pitchFamily="34" charset="0"/>
              </a:rPr>
              <a:t>Medlemmer er synlige på Aula  og evt. i institutionen med foto, navn og kontaktoplysninger (mail og/eller telefon). Bestyrelsesformands navn og mail/telefonnummer er på Haderslev Kommunes hjemmeside</a:t>
            </a:r>
          </a:p>
          <a:p>
            <a:pPr marL="342900" indent="-342900">
              <a:lnSpc>
                <a:spcPct val="150000"/>
              </a:lnSpc>
              <a:buFont typeface="Arial" panose="020B0604020202020204" pitchFamily="34" charset="0"/>
              <a:buChar char="•"/>
            </a:pPr>
            <a:r>
              <a:rPr lang="da-DK" dirty="0">
                <a:latin typeface="Raleway" panose="020B0503030101060003" pitchFamily="34" charset="0"/>
              </a:rPr>
              <a:t>Referater fra bestyrelsesmøder lægges på Aula/hjemmesiden </a:t>
            </a:r>
          </a:p>
          <a:p>
            <a:pPr marL="342900" indent="-342900">
              <a:lnSpc>
                <a:spcPct val="150000"/>
              </a:lnSpc>
              <a:buFont typeface="Arial" panose="020B0604020202020204" pitchFamily="34" charset="0"/>
              <a:buChar char="•"/>
            </a:pPr>
            <a:r>
              <a:rPr lang="da-DK" dirty="0">
                <a:latin typeface="Raleway" panose="020B0503030101060003" pitchFamily="34" charset="0"/>
              </a:rPr>
              <a:t>Fastlæggelse af principper ift. pædagogisk praksis</a:t>
            </a:r>
          </a:p>
          <a:p>
            <a:pPr marL="342900" indent="-342900">
              <a:lnSpc>
                <a:spcPct val="150000"/>
              </a:lnSpc>
              <a:buFont typeface="Arial" panose="020B0604020202020204" pitchFamily="34" charset="0"/>
              <a:buChar char="•"/>
            </a:pPr>
            <a:r>
              <a:rPr lang="da-DK" dirty="0">
                <a:latin typeface="Raleway" panose="020B0503030101060003" pitchFamily="34" charset="0"/>
              </a:rPr>
              <a:t>Håndtering af henvendelser fra forældre</a:t>
            </a:r>
          </a:p>
          <a:p>
            <a:pPr marL="342900" indent="-342900">
              <a:lnSpc>
                <a:spcPct val="150000"/>
              </a:lnSpc>
              <a:buFont typeface="Arial" panose="020B0604020202020204" pitchFamily="34" charset="0"/>
              <a:buChar char="•"/>
            </a:pPr>
            <a:r>
              <a:rPr lang="da-DK" dirty="0">
                <a:latin typeface="Raleway" panose="020B0503030101060003" pitchFamily="34" charset="0"/>
              </a:rPr>
              <a:t>Arrangementer – cafémøder, forældrearrangementer, spørgeskemaer, nyhedsbreve eller andet</a:t>
            </a:r>
          </a:p>
        </p:txBody>
      </p:sp>
    </p:spTree>
    <p:extLst>
      <p:ext uri="{BB962C8B-B14F-4D97-AF65-F5344CB8AC3E}">
        <p14:creationId xmlns:p14="http://schemas.microsoft.com/office/powerpoint/2010/main" val="346269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27B5BB99-1D09-14E1-442B-801BB39A755C}"/>
              </a:ext>
            </a:extLst>
          </p:cNvPr>
          <p:cNvSpPr txBox="1">
            <a:spLocks/>
          </p:cNvSpPr>
          <p:nvPr/>
        </p:nvSpPr>
        <p:spPr>
          <a:xfrm>
            <a:off x="935183" y="2575358"/>
            <a:ext cx="4689763" cy="1707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a:p>
            <a:pPr marL="0" indent="0">
              <a:buNone/>
            </a:pPr>
            <a:r>
              <a:rPr lang="da-DK" sz="3600" b="1" dirty="0">
                <a:latin typeface="Raleway" panose="020B0503030101060003" pitchFamily="34" charset="0"/>
              </a:rPr>
              <a:t>GOD ARBEJDSLYST </a:t>
            </a:r>
          </a:p>
        </p:txBody>
      </p:sp>
      <p:pic>
        <p:nvPicPr>
          <p:cNvPr id="5" name="Pladsholder til billede 9" descr="Et billede, der indeholder person, rolling, Ansigt, barn&#10;&#10;Automatisk genereret beskrivelse">
            <a:extLst>
              <a:ext uri="{FF2B5EF4-FFF2-40B4-BE49-F238E27FC236}">
                <a16:creationId xmlns:a16="http://schemas.microsoft.com/office/drawing/2014/main" id="{439E1EAE-D8AE-4EAE-E536-7B50A399945F}"/>
              </a:ext>
            </a:extLst>
          </p:cNvPr>
          <p:cNvPicPr>
            <a:picLocks noChangeAspect="1"/>
          </p:cNvPicPr>
          <p:nvPr/>
        </p:nvPicPr>
        <p:blipFill>
          <a:blip r:embed="rId3"/>
          <a:srcRect l="16132" r="4381" b="-1"/>
          <a:stretch/>
        </p:blipFill>
        <p:spPr>
          <a:xfrm>
            <a:off x="6172200" y="1253331"/>
            <a:ext cx="5181600" cy="4351338"/>
          </a:xfrm>
          <a:prstGeom prst="rect">
            <a:avLst/>
          </a:prstGeom>
          <a:noFill/>
        </p:spPr>
      </p:pic>
    </p:spTree>
    <p:extLst>
      <p:ext uri="{BB962C8B-B14F-4D97-AF65-F5344CB8AC3E}">
        <p14:creationId xmlns:p14="http://schemas.microsoft.com/office/powerpoint/2010/main" val="266917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58494-6923-0E79-10EE-2A17E4B999D0}"/>
              </a:ext>
            </a:extLst>
          </p:cNvPr>
          <p:cNvSpPr>
            <a:spLocks noGrp="1"/>
          </p:cNvSpPr>
          <p:nvPr>
            <p:ph type="ctrTitle"/>
          </p:nvPr>
        </p:nvSpPr>
        <p:spPr>
          <a:xfrm>
            <a:off x="1596000" y="609456"/>
            <a:ext cx="9000000" cy="845271"/>
          </a:xfrm>
        </p:spPr>
        <p:txBody>
          <a:bodyPr>
            <a:normAutofit/>
          </a:bodyPr>
          <a:lstStyle/>
          <a:p>
            <a:pPr algn="ctr"/>
            <a:r>
              <a:rPr lang="da-DK" sz="3600" b="1" dirty="0">
                <a:latin typeface="Raleway" panose="020B0503030101060003" pitchFamily="34" charset="0"/>
              </a:rPr>
              <a:t>Typer af dagtilbud</a:t>
            </a:r>
          </a:p>
        </p:txBody>
      </p:sp>
      <p:sp>
        <p:nvSpPr>
          <p:cNvPr id="4" name="Undertitel 4">
            <a:extLst>
              <a:ext uri="{FF2B5EF4-FFF2-40B4-BE49-F238E27FC236}">
                <a16:creationId xmlns:a16="http://schemas.microsoft.com/office/drawing/2014/main" id="{B29F99FA-06A6-43C8-DA5F-95DBC9654BD6}"/>
              </a:ext>
            </a:extLst>
          </p:cNvPr>
          <p:cNvSpPr>
            <a:spLocks noGrp="1"/>
          </p:cNvSpPr>
          <p:nvPr>
            <p:ph type="subTitle" idx="1"/>
          </p:nvPr>
        </p:nvSpPr>
        <p:spPr>
          <a:xfrm>
            <a:off x="1011527" y="2424835"/>
            <a:ext cx="8999537" cy="3330575"/>
          </a:xfrm>
        </p:spPr>
        <p:txBody>
          <a:bodyPr/>
          <a:lstStyle/>
          <a:p>
            <a:pPr marL="342900" indent="-342900">
              <a:lnSpc>
                <a:spcPct val="150000"/>
              </a:lnSpc>
              <a:buFont typeface="Arial" panose="020B0604020202020204" pitchFamily="34" charset="0"/>
              <a:buChar char="•"/>
            </a:pPr>
            <a:r>
              <a:rPr lang="da-DK" dirty="0">
                <a:latin typeface="Raleway" panose="020B0503030101060003" pitchFamily="34" charset="0"/>
              </a:rPr>
              <a:t>Daginstitutioner </a:t>
            </a:r>
          </a:p>
          <a:p>
            <a:pPr marL="342900" indent="-342900">
              <a:lnSpc>
                <a:spcPct val="150000"/>
              </a:lnSpc>
              <a:buFont typeface="Arial" panose="020B0604020202020204" pitchFamily="34" charset="0"/>
              <a:buChar char="•"/>
            </a:pPr>
            <a:r>
              <a:rPr lang="da-DK" dirty="0">
                <a:latin typeface="Raleway" panose="020B0503030101060003" pitchFamily="34" charset="0"/>
              </a:rPr>
              <a:t>Selvejende daginstitutioner</a:t>
            </a:r>
          </a:p>
          <a:p>
            <a:pPr marL="342900" indent="-342900">
              <a:lnSpc>
                <a:spcPct val="150000"/>
              </a:lnSpc>
              <a:buFont typeface="Arial" panose="020B0604020202020204" pitchFamily="34" charset="0"/>
              <a:buChar char="•"/>
            </a:pPr>
            <a:r>
              <a:rPr lang="da-DK" dirty="0">
                <a:latin typeface="Raleway" panose="020B0503030101060003" pitchFamily="34" charset="0"/>
              </a:rPr>
              <a:t>Private daginstitutioner og puljeordninger</a:t>
            </a:r>
          </a:p>
          <a:p>
            <a:pPr marL="342900" indent="-342900">
              <a:lnSpc>
                <a:spcPct val="150000"/>
              </a:lnSpc>
              <a:buFont typeface="Arial" panose="020B0604020202020204" pitchFamily="34" charset="0"/>
              <a:buChar char="•"/>
            </a:pPr>
            <a:r>
              <a:rPr lang="da-DK" dirty="0">
                <a:latin typeface="Raleway" panose="020B0503030101060003" pitchFamily="34" charset="0"/>
              </a:rPr>
              <a:t>Dagpleje</a:t>
            </a:r>
          </a:p>
          <a:p>
            <a:pPr marL="342900" indent="-342900">
              <a:lnSpc>
                <a:spcPct val="150000"/>
              </a:lnSpc>
              <a:buFont typeface="Arial" panose="020B0604020202020204" pitchFamily="34" charset="0"/>
              <a:buChar char="•"/>
            </a:pPr>
            <a:r>
              <a:rPr lang="da-DK" dirty="0">
                <a:latin typeface="Raleway" panose="020B0503030101060003" pitchFamily="34" charset="0"/>
              </a:rPr>
              <a:t>Private pasningsordninger</a:t>
            </a:r>
          </a:p>
          <a:p>
            <a:pPr marL="342900" indent="-342900">
              <a:lnSpc>
                <a:spcPct val="150000"/>
              </a:lnSpc>
              <a:buFont typeface="Arial" panose="020B0604020202020204" pitchFamily="34" charset="0"/>
              <a:buChar char="•"/>
            </a:pPr>
            <a:r>
              <a:rPr lang="da-DK" dirty="0">
                <a:latin typeface="Raleway" panose="020B0503030101060003" pitchFamily="34" charset="0"/>
              </a:rPr>
              <a:t>Pasning af børn i eget hjem</a:t>
            </a:r>
          </a:p>
          <a:p>
            <a:pPr marL="342900" indent="-342900">
              <a:buFont typeface="Wingdings" panose="05000000000000000000" pitchFamily="2" charset="2"/>
              <a:buChar char="q"/>
            </a:pPr>
            <a:endParaRPr lang="da-DK" dirty="0"/>
          </a:p>
        </p:txBody>
      </p:sp>
    </p:spTree>
    <p:extLst>
      <p:ext uri="{BB962C8B-B14F-4D97-AF65-F5344CB8AC3E}">
        <p14:creationId xmlns:p14="http://schemas.microsoft.com/office/powerpoint/2010/main" val="425680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D5D9A-8A61-ED22-DE26-50C427004D65}"/>
              </a:ext>
            </a:extLst>
          </p:cNvPr>
          <p:cNvSpPr>
            <a:spLocks noGrp="1"/>
          </p:cNvSpPr>
          <p:nvPr>
            <p:ph type="ctrTitle"/>
          </p:nvPr>
        </p:nvSpPr>
        <p:spPr>
          <a:xfrm>
            <a:off x="2133382" y="1510002"/>
            <a:ext cx="9000000" cy="399873"/>
          </a:xfrm>
        </p:spPr>
        <p:txBody>
          <a:bodyPr>
            <a:noAutofit/>
          </a:bodyPr>
          <a:lstStyle/>
          <a:p>
            <a:pPr algn="ctr"/>
            <a:r>
              <a:rPr lang="da-DK" sz="3600" b="1" dirty="0">
                <a:latin typeface="Raleway" panose="020B0503030101060003" pitchFamily="34" charset="0"/>
              </a:rPr>
              <a:t>Struktur for forældrebestyrelse på daginstitutionsområdet</a:t>
            </a:r>
          </a:p>
        </p:txBody>
      </p:sp>
      <p:graphicFrame>
        <p:nvGraphicFramePr>
          <p:cNvPr id="5" name="Diagram 4">
            <a:extLst>
              <a:ext uri="{FF2B5EF4-FFF2-40B4-BE49-F238E27FC236}">
                <a16:creationId xmlns:a16="http://schemas.microsoft.com/office/drawing/2014/main" id="{A143BA76-0563-8317-90BA-A7598E137549}"/>
              </a:ext>
            </a:extLst>
          </p:cNvPr>
          <p:cNvGraphicFramePr/>
          <p:nvPr>
            <p:extLst>
              <p:ext uri="{D42A27DB-BD31-4B8C-83A1-F6EECF244321}">
                <p14:modId xmlns:p14="http://schemas.microsoft.com/office/powerpoint/2010/main" val="594608105"/>
              </p:ext>
            </p:extLst>
          </p:nvPr>
        </p:nvGraphicFramePr>
        <p:xfrm>
          <a:off x="2457372" y="2110795"/>
          <a:ext cx="7277255" cy="4248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998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0AF45649-7302-59D4-B78A-43F68DC9EC45}"/>
              </a:ext>
            </a:extLst>
          </p:cNvPr>
          <p:cNvSpPr txBox="1">
            <a:spLocks/>
          </p:cNvSpPr>
          <p:nvPr/>
        </p:nvSpPr>
        <p:spPr>
          <a:xfrm>
            <a:off x="1071971" y="279944"/>
            <a:ext cx="10420912" cy="11756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Dagtilbudsloven – formål for dagtilbud</a:t>
            </a:r>
          </a:p>
        </p:txBody>
      </p:sp>
      <p:sp>
        <p:nvSpPr>
          <p:cNvPr id="6" name="Undertitel 1">
            <a:extLst>
              <a:ext uri="{FF2B5EF4-FFF2-40B4-BE49-F238E27FC236}">
                <a16:creationId xmlns:a16="http://schemas.microsoft.com/office/drawing/2014/main" id="{9119A49D-34C9-81BE-6D2F-4B38237EC3C3}"/>
              </a:ext>
            </a:extLst>
          </p:cNvPr>
          <p:cNvSpPr>
            <a:spLocks noGrp="1"/>
          </p:cNvSpPr>
          <p:nvPr>
            <p:ph type="subTitle" idx="1"/>
          </p:nvPr>
        </p:nvSpPr>
        <p:spPr>
          <a:xfrm>
            <a:off x="885543" y="1498068"/>
            <a:ext cx="10607339" cy="5402384"/>
          </a:xfrm>
        </p:spPr>
        <p:txBody>
          <a:bodyPr>
            <a:normAutofit fontScale="55000" lnSpcReduction="20000"/>
          </a:bodyPr>
          <a:lstStyle/>
          <a:p>
            <a:pPr>
              <a:lnSpc>
                <a:spcPct val="170000"/>
              </a:lnSpc>
            </a:pPr>
            <a:r>
              <a:rPr lang="da-DK" sz="2500" i="1" dirty="0">
                <a:latin typeface="Raleway" panose="020B0503030101060003" pitchFamily="34" charset="0"/>
              </a:rPr>
              <a:t>§ 7. Dagtilbud skal fremme børns trivsel, læring, udvikling og dannelse gennem trygge og pædagogiske læringsmiljøer, hvor legen er grundlæggende, og hvor der tages udgangspunkt i et børneperspektiv.</a:t>
            </a:r>
          </a:p>
          <a:p>
            <a:pPr>
              <a:lnSpc>
                <a:spcPct val="170000"/>
              </a:lnSpc>
            </a:pPr>
            <a:endParaRPr lang="da-DK" sz="2400" dirty="0">
              <a:latin typeface="Raleway" panose="020B0503030101060003" pitchFamily="34" charset="0"/>
            </a:endParaRPr>
          </a:p>
          <a:p>
            <a:pPr>
              <a:lnSpc>
                <a:spcPct val="170000"/>
              </a:lnSpc>
            </a:pPr>
            <a:r>
              <a:rPr lang="da-DK" sz="2400" dirty="0">
                <a:latin typeface="Raleway" panose="020B0503030101060003" pitchFamily="34" charset="0"/>
              </a:rPr>
              <a:t>Stk. 2. Dagtilbud skal i samarbejde med forældrene give børn omsorg og understøtte det enkelte barns trivsel, læring, udvikling og dannelse og bidrage til, at børn får en god og tryg opvækst.</a:t>
            </a:r>
          </a:p>
          <a:p>
            <a:pPr>
              <a:lnSpc>
                <a:spcPct val="120000"/>
              </a:lnSpc>
            </a:pPr>
            <a:endParaRPr lang="da-DK" sz="2400" dirty="0">
              <a:latin typeface="Raleway" panose="020B0503030101060003" pitchFamily="34" charset="0"/>
            </a:endParaRPr>
          </a:p>
          <a:p>
            <a:pPr>
              <a:lnSpc>
                <a:spcPct val="170000"/>
              </a:lnSpc>
            </a:pPr>
            <a:r>
              <a:rPr lang="da-DK" sz="2400" dirty="0">
                <a:latin typeface="Raleway" panose="020B0503030101060003" pitchFamily="34" charset="0"/>
              </a:rPr>
              <a:t>Stk. 3. Børn i dagtilbud skal have et fysisk, psykisk og æstetisk børnemiljø, som fremmer deres trivsel, sundhed, udvikling og læring.</a:t>
            </a:r>
          </a:p>
          <a:p>
            <a:pPr>
              <a:lnSpc>
                <a:spcPct val="120000"/>
              </a:lnSpc>
            </a:pPr>
            <a:endParaRPr lang="da-DK" sz="2400" dirty="0">
              <a:latin typeface="Raleway" panose="020B0503030101060003" pitchFamily="34" charset="0"/>
            </a:endParaRPr>
          </a:p>
          <a:p>
            <a:pPr>
              <a:lnSpc>
                <a:spcPct val="170000"/>
              </a:lnSpc>
            </a:pPr>
            <a:r>
              <a:rPr lang="da-DK" sz="2400" dirty="0">
                <a:latin typeface="Raleway" panose="020B0503030101060003" pitchFamily="34" charset="0"/>
              </a:rPr>
              <a:t>Stk. 4. Dagtilbud skal give børn medbestemmelse, medansvar og forståelse for og oplevelse med demokrati. Dagtilbud skal som led heri bidrage til at udvikle børns selvstændighed, evner til at indgå i forpligtende fællesskaber og samhørighed med og integration i det danske samfund.</a:t>
            </a:r>
          </a:p>
          <a:p>
            <a:pPr>
              <a:lnSpc>
                <a:spcPct val="120000"/>
              </a:lnSpc>
            </a:pPr>
            <a:endParaRPr lang="da-DK" sz="2400" dirty="0">
              <a:latin typeface="Raleway" panose="020B0503030101060003" pitchFamily="34" charset="0"/>
            </a:endParaRPr>
          </a:p>
          <a:p>
            <a:pPr>
              <a:lnSpc>
                <a:spcPct val="170000"/>
              </a:lnSpc>
            </a:pPr>
            <a:r>
              <a:rPr lang="da-DK" sz="2400" dirty="0">
                <a:latin typeface="Raleway" panose="020B0503030101060003" pitchFamily="34" charset="0"/>
              </a:rPr>
              <a:t>Stk. 5. Dagtilbud skal i samarbejde med forældrene sikre børn en god overgang fra hjem til dagtilbud. Dagtilbud skal endvidere i samarbejde med forældre og skole sikre børn en god sammenhængende overgang mellem dagtilbud og fra dagtilbud til fritidstilbud og skole ved at udvikle og understøtte deres grundlæggende kompetencer og lysten til at lære</a:t>
            </a:r>
            <a:r>
              <a:rPr lang="da-DK" sz="2100" dirty="0">
                <a:latin typeface="Raleway" panose="020B0503030101060003" pitchFamily="34" charset="0"/>
              </a:rPr>
              <a:t>.</a:t>
            </a:r>
          </a:p>
          <a:p>
            <a:pPr algn="just"/>
            <a:endParaRPr lang="da-DK" sz="2100" dirty="0">
              <a:latin typeface="Raleway" panose="020B0503030101060003" pitchFamily="34" charset="0"/>
            </a:endParaRPr>
          </a:p>
          <a:p>
            <a:endParaRPr lang="da-DK" sz="2100" dirty="0"/>
          </a:p>
          <a:p>
            <a:endParaRPr lang="da-DK" dirty="0"/>
          </a:p>
        </p:txBody>
      </p:sp>
    </p:spTree>
    <p:extLst>
      <p:ext uri="{BB962C8B-B14F-4D97-AF65-F5344CB8AC3E}">
        <p14:creationId xmlns:p14="http://schemas.microsoft.com/office/powerpoint/2010/main" val="339570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CE740870-FEAF-8F89-7F15-5C21793F9656}"/>
              </a:ext>
            </a:extLst>
          </p:cNvPr>
          <p:cNvSpPr txBox="1">
            <a:spLocks/>
          </p:cNvSpPr>
          <p:nvPr/>
        </p:nvSpPr>
        <p:spPr>
          <a:xfrm>
            <a:off x="1191103" y="346332"/>
            <a:ext cx="9809793" cy="11272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Forældreindflydelse jf. </a:t>
            </a:r>
            <a:r>
              <a:rPr lang="da-DK" sz="3600" b="1">
                <a:latin typeface="Raleway" panose="020B0503030101060003" pitchFamily="34" charset="0"/>
              </a:rPr>
              <a:t>Dagtilbudsloven</a:t>
            </a:r>
            <a:endParaRPr lang="da-DK" sz="3600" b="1" dirty="0">
              <a:latin typeface="Raleway" panose="020B0503030101060003" pitchFamily="34" charset="0"/>
            </a:endParaRPr>
          </a:p>
        </p:txBody>
      </p:sp>
      <p:sp>
        <p:nvSpPr>
          <p:cNvPr id="5" name="Undertitel 1">
            <a:extLst>
              <a:ext uri="{FF2B5EF4-FFF2-40B4-BE49-F238E27FC236}">
                <a16:creationId xmlns:a16="http://schemas.microsoft.com/office/drawing/2014/main" id="{A1376EBF-72A0-7454-69F2-D698E3D96FE6}"/>
              </a:ext>
            </a:extLst>
          </p:cNvPr>
          <p:cNvSpPr>
            <a:spLocks noGrp="1"/>
          </p:cNvSpPr>
          <p:nvPr>
            <p:ph type="subTitle" idx="1"/>
          </p:nvPr>
        </p:nvSpPr>
        <p:spPr>
          <a:xfrm>
            <a:off x="1011187" y="2675863"/>
            <a:ext cx="10169624" cy="2830265"/>
          </a:xfrm>
        </p:spPr>
        <p:txBody>
          <a:bodyPr/>
          <a:lstStyle/>
          <a:p>
            <a:pPr algn="ctr"/>
            <a:endParaRPr lang="da-DK" b="1" dirty="0"/>
          </a:p>
          <a:p>
            <a:pPr>
              <a:lnSpc>
                <a:spcPct val="150000"/>
              </a:lnSpc>
            </a:pPr>
            <a:r>
              <a:rPr lang="da-DK" sz="1400" i="1" dirty="0">
                <a:latin typeface="Raleway" panose="020B0503030101060003" pitchFamily="34" charset="0"/>
              </a:rPr>
              <a:t>§ 14. Forældre med børn i en kommunal, selvejende eller udliciteret daginstitution eller i kommunal dagpleje skal have adgang til at få oprettet en forældrebestyrelse i den kommunale dagpleje eller i den enkelte daginstitution med et flertal af valgte forældre</a:t>
            </a:r>
          </a:p>
          <a:p>
            <a:pPr algn="just"/>
            <a:endParaRPr lang="da-DK" sz="1800" dirty="0"/>
          </a:p>
          <a:p>
            <a:endParaRPr lang="da-DK" sz="1800" dirty="0"/>
          </a:p>
          <a:p>
            <a:endParaRPr lang="da-DK" sz="1800" dirty="0"/>
          </a:p>
          <a:p>
            <a:endParaRPr lang="da-DK" sz="1800" dirty="0"/>
          </a:p>
        </p:txBody>
      </p:sp>
    </p:spTree>
    <p:extLst>
      <p:ext uri="{BB962C8B-B14F-4D97-AF65-F5344CB8AC3E}">
        <p14:creationId xmlns:p14="http://schemas.microsoft.com/office/powerpoint/2010/main" val="52173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9CEA921E-9D42-F484-0AAF-902860FA548B}"/>
              </a:ext>
            </a:extLst>
          </p:cNvPr>
          <p:cNvSpPr txBox="1">
            <a:spLocks/>
          </p:cNvSpPr>
          <p:nvPr/>
        </p:nvSpPr>
        <p:spPr>
          <a:xfrm>
            <a:off x="2131698" y="706551"/>
            <a:ext cx="7928604" cy="62315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Forældreindflydelse fortsat</a:t>
            </a:r>
          </a:p>
        </p:txBody>
      </p:sp>
      <p:sp>
        <p:nvSpPr>
          <p:cNvPr id="5" name="Undertitel 1">
            <a:extLst>
              <a:ext uri="{FF2B5EF4-FFF2-40B4-BE49-F238E27FC236}">
                <a16:creationId xmlns:a16="http://schemas.microsoft.com/office/drawing/2014/main" id="{2F86F539-2A0F-26AC-8908-3BE824DD8FCD}"/>
              </a:ext>
            </a:extLst>
          </p:cNvPr>
          <p:cNvSpPr>
            <a:spLocks noGrp="1"/>
          </p:cNvSpPr>
          <p:nvPr>
            <p:ph type="subTitle" idx="1"/>
          </p:nvPr>
        </p:nvSpPr>
        <p:spPr>
          <a:xfrm>
            <a:off x="748145" y="1484784"/>
            <a:ext cx="10764982" cy="5112568"/>
          </a:xfrm>
        </p:spPr>
        <p:txBody>
          <a:bodyPr>
            <a:normAutofit fontScale="92500" lnSpcReduction="10000"/>
          </a:bodyPr>
          <a:lstStyle/>
          <a:p>
            <a:pPr>
              <a:lnSpc>
                <a:spcPct val="150000"/>
              </a:lnSpc>
            </a:pPr>
            <a:r>
              <a:rPr lang="da-DK" sz="1500" i="1" dirty="0">
                <a:latin typeface="Raleway" panose="020B0503030101060003" pitchFamily="34" charset="0"/>
              </a:rPr>
              <a:t>§ 15 Forældrebestyrelsen i en daginstitution skal fastsætte principper for daginstitutionens arbejde, for samarbejdet mellem dagtilbud og hjem og for anvendelsen af en budgetramme for daginstitutionen inden for de rammer og eventuelle prioriterede indsatser, som kommunalbestyrelsen har fastsat. Forældrebestyrelsen i kommunale, selvejende og udliciterede daginstitutioner skal inddrages i daginstitutionens arbejde med at skabe gode overgange fra hjem til dagtilbud, mellem dagtilbud og fra dagtilbud til fritidstilbud og skole. Forældrebestyrelsen i kommunale, selvejende og udliciterede daginstitutioner kan beslutte at fravælge et sundt frokostmåltid</a:t>
            </a:r>
          </a:p>
          <a:p>
            <a:pPr>
              <a:lnSpc>
                <a:spcPct val="150000"/>
              </a:lnSpc>
            </a:pPr>
            <a:endParaRPr lang="da-DK" sz="1400" dirty="0">
              <a:latin typeface="Raleway" panose="020B0503030101060003" pitchFamily="34" charset="0"/>
            </a:endParaRPr>
          </a:p>
          <a:p>
            <a:pPr>
              <a:lnSpc>
                <a:spcPct val="150000"/>
              </a:lnSpc>
            </a:pPr>
            <a:r>
              <a:rPr lang="da-DK" sz="1400" dirty="0">
                <a:latin typeface="Raleway" panose="020B0503030101060003" pitchFamily="34" charset="0"/>
              </a:rPr>
              <a:t>Stk. 3. Forældrebestyrelsen varetager sine opgaver inden for de rammer og eventuelle prioriterede indsatser, som kommunalbestyrelsen har fastsat. I selvejende og udliciterede daginstitutioner varetager forældrebestyrelsen endvidere sine opgaver inden for det formål og idegrundlag, der er fastsat i vedtægten.</a:t>
            </a:r>
          </a:p>
          <a:p>
            <a:pPr>
              <a:lnSpc>
                <a:spcPct val="110000"/>
              </a:lnSpc>
            </a:pPr>
            <a:endParaRPr lang="da-DK" sz="1400" dirty="0">
              <a:latin typeface="Raleway" panose="020B0503030101060003" pitchFamily="34" charset="0"/>
            </a:endParaRPr>
          </a:p>
          <a:p>
            <a:pPr>
              <a:lnSpc>
                <a:spcPct val="150000"/>
              </a:lnSpc>
            </a:pPr>
            <a:r>
              <a:rPr lang="da-DK" sz="1400" dirty="0">
                <a:latin typeface="Raleway" panose="020B0503030101060003" pitchFamily="34" charset="0"/>
              </a:rPr>
              <a:t>Stk. 4. Forældrebestyrelsen har indstillingsret og ret til at deltage ved ansættelsen af lederen i kommunale, selvejende og udliciterede daginstitutioner og i den kommunale dagpleje.</a:t>
            </a:r>
          </a:p>
          <a:p>
            <a:pPr>
              <a:lnSpc>
                <a:spcPct val="110000"/>
              </a:lnSpc>
            </a:pPr>
            <a:endParaRPr lang="da-DK" sz="1400" dirty="0">
              <a:latin typeface="Raleway" panose="020B0503030101060003" pitchFamily="34" charset="0"/>
            </a:endParaRPr>
          </a:p>
          <a:p>
            <a:pPr>
              <a:lnSpc>
                <a:spcPct val="150000"/>
              </a:lnSpc>
            </a:pPr>
            <a:r>
              <a:rPr lang="da-DK" sz="1400" dirty="0">
                <a:latin typeface="Raleway" panose="020B0503030101060003" pitchFamily="34" charset="0"/>
              </a:rPr>
              <a:t>Stk. 5. Forældrebestyrelsen har indstillingsret ved ansættelsen af personale i kommunale, selvejende og udliciterede daginstitutioner og i den kommunale dagpleje.</a:t>
            </a:r>
          </a:p>
          <a:p>
            <a:endParaRPr lang="da-DK" sz="1000" b="1" dirty="0"/>
          </a:p>
          <a:p>
            <a:endParaRPr lang="da-DK" sz="1100" dirty="0"/>
          </a:p>
        </p:txBody>
      </p:sp>
    </p:spTree>
    <p:extLst>
      <p:ext uri="{BB962C8B-B14F-4D97-AF65-F5344CB8AC3E}">
        <p14:creationId xmlns:p14="http://schemas.microsoft.com/office/powerpoint/2010/main" val="347683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C47476F-C2AE-A64D-4114-2097DBC6088C}"/>
              </a:ext>
            </a:extLst>
          </p:cNvPr>
          <p:cNvSpPr txBox="1">
            <a:spLocks/>
          </p:cNvSpPr>
          <p:nvPr/>
        </p:nvSpPr>
        <p:spPr>
          <a:xfrm>
            <a:off x="2131698" y="889394"/>
            <a:ext cx="7928604" cy="4791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r>
              <a:rPr lang="da-DK" sz="3600" b="1" dirty="0">
                <a:latin typeface="Raleway" panose="020B0503030101060003" pitchFamily="34" charset="0"/>
              </a:rPr>
              <a:t>Særligt for selvejende institutioner</a:t>
            </a:r>
          </a:p>
        </p:txBody>
      </p:sp>
      <p:sp>
        <p:nvSpPr>
          <p:cNvPr id="5" name="Undertitel 1">
            <a:extLst>
              <a:ext uri="{FF2B5EF4-FFF2-40B4-BE49-F238E27FC236}">
                <a16:creationId xmlns:a16="http://schemas.microsoft.com/office/drawing/2014/main" id="{1C8CAC4E-C6B1-E429-B95D-F90893EA86C4}"/>
              </a:ext>
            </a:extLst>
          </p:cNvPr>
          <p:cNvSpPr>
            <a:spLocks noGrp="1"/>
          </p:cNvSpPr>
          <p:nvPr>
            <p:ph type="subTitle" idx="1"/>
          </p:nvPr>
        </p:nvSpPr>
        <p:spPr>
          <a:xfrm>
            <a:off x="928255" y="1490153"/>
            <a:ext cx="10584872" cy="5112568"/>
          </a:xfrm>
        </p:spPr>
        <p:txBody>
          <a:bodyPr>
            <a:normAutofit/>
          </a:bodyPr>
          <a:lstStyle/>
          <a:p>
            <a:pPr>
              <a:lnSpc>
                <a:spcPct val="150000"/>
              </a:lnSpc>
            </a:pPr>
            <a:r>
              <a:rPr lang="da-DK" sz="1400" b="1" i="1" dirty="0">
                <a:latin typeface="Raleway" panose="020B0503030101060003" pitchFamily="34" charset="0"/>
              </a:rPr>
              <a:t>I de selvejende institutioner er institutionslederen både pædagogisk som administrativ leder og refererer til institutionens bestyrelse, som er den </a:t>
            </a:r>
            <a:r>
              <a:rPr lang="da-DK" sz="1400" b="1" i="1" u="sng" dirty="0">
                <a:latin typeface="Raleway" panose="020B0503030101060003" pitchFamily="34" charset="0"/>
              </a:rPr>
              <a:t>egentlige</a:t>
            </a:r>
            <a:r>
              <a:rPr lang="da-DK" sz="1400" b="1" i="1" dirty="0">
                <a:latin typeface="Raleway" panose="020B0503030101060003" pitchFamily="34" charset="0"/>
              </a:rPr>
              <a:t> arbejdsgiver. </a:t>
            </a:r>
            <a:endParaRPr lang="da-DK" sz="1400" dirty="0">
              <a:latin typeface="Raleway" panose="020B0503030101060003" pitchFamily="34" charset="0"/>
            </a:endParaRPr>
          </a:p>
          <a:p>
            <a:pPr marL="285750" indent="-285750">
              <a:lnSpc>
                <a:spcPct val="150000"/>
              </a:lnSpc>
              <a:buFont typeface="Arial" panose="020B0604020202020204" pitchFamily="34" charset="0"/>
              <a:buChar char="•"/>
            </a:pPr>
            <a:endParaRPr lang="da-DK" sz="1400" dirty="0">
              <a:latin typeface="Raleway" panose="020B0503030101060003" pitchFamily="34" charset="0"/>
            </a:endParaRPr>
          </a:p>
          <a:p>
            <a:pPr marL="285750" indent="-285750">
              <a:lnSpc>
                <a:spcPct val="150000"/>
              </a:lnSpc>
              <a:buFont typeface="Arial" panose="020B0604020202020204" pitchFamily="34" charset="0"/>
              <a:buChar char="•"/>
            </a:pPr>
            <a:r>
              <a:rPr lang="da-DK" sz="1300" dirty="0">
                <a:latin typeface="Raleway" panose="020B0503030101060003" pitchFamily="34" charset="0"/>
              </a:rPr>
              <a:t>De selvejende institutioner har driftsoverenskomst med Haderslev Kommune. Driftsoverenskomsten er en samarbejdsaftale, hvor den enkelte institution indgår aktivt i institutionsstrukturen med de forpligtelser og rettigheder dette medfører. Herudover har den enkelte selvejende institution udarbejdet en vedtægt godkendt af Haderslev Kommune, der bl.a. beskriver kompetencer, bestyrelsessammensætning og arbejdsopgaver i institutionen.</a:t>
            </a:r>
          </a:p>
          <a:p>
            <a:pPr marL="285750" indent="-285750">
              <a:lnSpc>
                <a:spcPct val="150000"/>
              </a:lnSpc>
              <a:buFont typeface="Arial" panose="020B0604020202020204" pitchFamily="34" charset="0"/>
              <a:buChar char="•"/>
            </a:pPr>
            <a:r>
              <a:rPr lang="da-DK" sz="1300" dirty="0">
                <a:latin typeface="Raleway" panose="020B0503030101060003" pitchFamily="34" charset="0"/>
              </a:rPr>
              <a:t>For mere information henvises til dokumentet ”Pligter og rettigheder”</a:t>
            </a:r>
          </a:p>
          <a:p>
            <a:pPr marL="285750" indent="-285750">
              <a:lnSpc>
                <a:spcPct val="150000"/>
              </a:lnSpc>
              <a:buFont typeface="Arial" panose="020B0604020202020204" pitchFamily="34" charset="0"/>
              <a:buChar char="•"/>
            </a:pPr>
            <a:r>
              <a:rPr lang="da-DK" sz="1300" b="1" dirty="0">
                <a:latin typeface="Raleway" panose="020B0503030101060003" pitchFamily="34" charset="0"/>
              </a:rPr>
              <a:t>Tilsynspligten</a:t>
            </a:r>
            <a:r>
              <a:rPr lang="da-DK" sz="1300" dirty="0">
                <a:latin typeface="Raleway" panose="020B0503030101060003" pitchFamily="34" charset="0"/>
              </a:rPr>
              <a:t> påhviler kommunen både for de selvejende og kommunale institutioner.</a:t>
            </a:r>
          </a:p>
          <a:p>
            <a:pPr marL="342900" indent="-342900">
              <a:buFont typeface="Wingdings" panose="05000000000000000000" pitchFamily="2" charset="2"/>
              <a:buChar char="q"/>
            </a:pPr>
            <a:endParaRPr lang="da-DK" sz="2000" dirty="0"/>
          </a:p>
        </p:txBody>
      </p:sp>
    </p:spTree>
    <p:extLst>
      <p:ext uri="{BB962C8B-B14F-4D97-AF65-F5344CB8AC3E}">
        <p14:creationId xmlns:p14="http://schemas.microsoft.com/office/powerpoint/2010/main" val="236523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957A18C1-1CEA-7986-8901-69F578837FC1}"/>
              </a:ext>
            </a:extLst>
          </p:cNvPr>
          <p:cNvSpPr txBox="1">
            <a:spLocks/>
          </p:cNvSpPr>
          <p:nvPr/>
        </p:nvSpPr>
        <p:spPr>
          <a:xfrm>
            <a:off x="1011381" y="277943"/>
            <a:ext cx="10169237" cy="11430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Den styrkede pædagogiske  læreplan</a:t>
            </a:r>
          </a:p>
        </p:txBody>
      </p:sp>
      <p:pic>
        <p:nvPicPr>
          <p:cNvPr id="1028" name="Picture 4" descr="Forside til Den styrkede pædagogiske læreplan - rammer og indhold">
            <a:extLst>
              <a:ext uri="{FF2B5EF4-FFF2-40B4-BE49-F238E27FC236}">
                <a16:creationId xmlns:a16="http://schemas.microsoft.com/office/drawing/2014/main" id="{27E630BF-364E-B768-92BE-E6D0434F9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307" y="1634835"/>
            <a:ext cx="3255384" cy="46048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n styrkede pædagogiske læreplan | Villa Nova">
            <a:extLst>
              <a:ext uri="{FF2B5EF4-FFF2-40B4-BE49-F238E27FC236}">
                <a16:creationId xmlns:a16="http://schemas.microsoft.com/office/drawing/2014/main" id="{A432D097-583B-36E2-FF6A-EB0847909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696" y="1669033"/>
            <a:ext cx="5483202" cy="460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595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1126</TotalTime>
  <Words>1971</Words>
  <Application>Microsoft Office PowerPoint</Application>
  <PresentationFormat>Widescreen</PresentationFormat>
  <Paragraphs>240</Paragraphs>
  <Slides>23</Slides>
  <Notes>21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23</vt:i4>
      </vt:variant>
    </vt:vector>
  </HeadingPairs>
  <TitlesOfParts>
    <vt:vector size="31" baseType="lpstr">
      <vt:lpstr>Aptos</vt:lpstr>
      <vt:lpstr>Aptos Display</vt:lpstr>
      <vt:lpstr>Arial</vt:lpstr>
      <vt:lpstr>Oswald</vt:lpstr>
      <vt:lpstr>Questa-Regular</vt:lpstr>
      <vt:lpstr>Raleway</vt:lpstr>
      <vt:lpstr>Wingdings</vt:lpstr>
      <vt:lpstr>Office-tema</vt:lpstr>
      <vt:lpstr>INTRODUKTION  til  forældrebestyrelsessamarbejde </vt:lpstr>
      <vt:lpstr>Forældrebestyrelsesarbejde er baseret på</vt:lpstr>
      <vt:lpstr>Typer af dagtilbud</vt:lpstr>
      <vt:lpstr>Struktur for forældrebestyrelse på daginstitutionsområdet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Møder mellem det politiske udvalg og bestyrelse</vt:lpstr>
      <vt:lpstr>PowerPoint-præsentation</vt:lpstr>
      <vt:lpstr>PowerPoint-præsentation</vt:lpstr>
      <vt:lpstr>PowerPoint-præsentation</vt:lpstr>
      <vt:lpstr>PowerPoint-præsentation</vt:lpstr>
      <vt:lpstr>PowerPoint-præsentation</vt:lpstr>
      <vt:lpstr>PowerPoint-præsentation</vt:lpstr>
    </vt:vector>
  </TitlesOfParts>
  <Company>Haderslev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Munk Bach</dc:creator>
  <cp:lastModifiedBy>Conny Jensen</cp:lastModifiedBy>
  <cp:revision>2</cp:revision>
  <dcterms:created xsi:type="dcterms:W3CDTF">2025-02-10T07:38:47Z</dcterms:created>
  <dcterms:modified xsi:type="dcterms:W3CDTF">2025-10-06T08:46:12Z</dcterms:modified>
</cp:coreProperties>
</file>