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840381-37AE-42EF-9F91-05E394C10E4C}" v="10" dt="2025-12-16T11:29:23.60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0">
                <a:solidFill>
                  <a:schemeClr val="tx1"/>
                </a:solidFill>
                <a:latin typeface="Raleway ExtraBold"/>
                <a:cs typeface="Raleway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chemeClr val="tx1"/>
                </a:solidFill>
                <a:latin typeface="Raleway ExtraBold"/>
                <a:cs typeface="Raleway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chemeClr val="tx1"/>
                </a:solidFill>
                <a:latin typeface="Raleway ExtraBold"/>
                <a:cs typeface="Raleway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chemeClr val="tx1"/>
                </a:solidFill>
                <a:latin typeface="Raleway ExtraBold"/>
                <a:cs typeface="Raleway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DED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86369" y="6198764"/>
            <a:ext cx="18669635" cy="1885314"/>
          </a:xfrm>
          <a:custGeom>
            <a:avLst/>
            <a:gdLst/>
            <a:ahLst/>
            <a:cxnLst/>
            <a:rect l="l" t="t" r="r" b="b"/>
            <a:pathLst>
              <a:path w="18669635" h="1885315">
                <a:moveTo>
                  <a:pt x="0" y="1884759"/>
                </a:moveTo>
                <a:lnTo>
                  <a:pt x="17727208" y="1884759"/>
                </a:lnTo>
                <a:lnTo>
                  <a:pt x="17775704" y="1883533"/>
                </a:lnTo>
                <a:lnTo>
                  <a:pt x="17823562" y="1879894"/>
                </a:lnTo>
                <a:lnTo>
                  <a:pt x="17870724" y="1873901"/>
                </a:lnTo>
                <a:lnTo>
                  <a:pt x="17917132" y="1865613"/>
                </a:lnTo>
                <a:lnTo>
                  <a:pt x="17962725" y="1855090"/>
                </a:lnTo>
                <a:lnTo>
                  <a:pt x="18007445" y="1842392"/>
                </a:lnTo>
                <a:lnTo>
                  <a:pt x="18051232" y="1827576"/>
                </a:lnTo>
                <a:lnTo>
                  <a:pt x="18094027" y="1810703"/>
                </a:lnTo>
                <a:lnTo>
                  <a:pt x="18135771" y="1791831"/>
                </a:lnTo>
                <a:lnTo>
                  <a:pt x="18176404" y="1771020"/>
                </a:lnTo>
                <a:lnTo>
                  <a:pt x="18215868" y="1748328"/>
                </a:lnTo>
                <a:lnTo>
                  <a:pt x="18254104" y="1723816"/>
                </a:lnTo>
                <a:lnTo>
                  <a:pt x="18291051" y="1697543"/>
                </a:lnTo>
                <a:lnTo>
                  <a:pt x="18326651" y="1669566"/>
                </a:lnTo>
                <a:lnTo>
                  <a:pt x="18360845" y="1639947"/>
                </a:lnTo>
                <a:lnTo>
                  <a:pt x="18393573" y="1608744"/>
                </a:lnTo>
                <a:lnTo>
                  <a:pt x="18424776" y="1576016"/>
                </a:lnTo>
                <a:lnTo>
                  <a:pt x="18454396" y="1541822"/>
                </a:lnTo>
                <a:lnTo>
                  <a:pt x="18482372" y="1506222"/>
                </a:lnTo>
                <a:lnTo>
                  <a:pt x="18508645" y="1469274"/>
                </a:lnTo>
                <a:lnTo>
                  <a:pt x="18533158" y="1431039"/>
                </a:lnTo>
                <a:lnTo>
                  <a:pt x="18555849" y="1391575"/>
                </a:lnTo>
                <a:lnTo>
                  <a:pt x="18576660" y="1350941"/>
                </a:lnTo>
                <a:lnTo>
                  <a:pt x="18595532" y="1309198"/>
                </a:lnTo>
                <a:lnTo>
                  <a:pt x="18612405" y="1266402"/>
                </a:lnTo>
                <a:lnTo>
                  <a:pt x="18627221" y="1222616"/>
                </a:lnTo>
                <a:lnTo>
                  <a:pt x="18639920" y="1177896"/>
                </a:lnTo>
                <a:lnTo>
                  <a:pt x="18650442" y="1132303"/>
                </a:lnTo>
                <a:lnTo>
                  <a:pt x="18658730" y="1085895"/>
                </a:lnTo>
                <a:lnTo>
                  <a:pt x="18664723" y="1038733"/>
                </a:lnTo>
                <a:lnTo>
                  <a:pt x="18668362" y="990874"/>
                </a:lnTo>
                <a:lnTo>
                  <a:pt x="18669588" y="942379"/>
                </a:lnTo>
                <a:lnTo>
                  <a:pt x="18668362" y="893884"/>
                </a:lnTo>
                <a:lnTo>
                  <a:pt x="18664723" y="846026"/>
                </a:lnTo>
                <a:lnTo>
                  <a:pt x="18658730" y="798863"/>
                </a:lnTo>
                <a:lnTo>
                  <a:pt x="18650442" y="752456"/>
                </a:lnTo>
                <a:lnTo>
                  <a:pt x="18639920" y="706863"/>
                </a:lnTo>
                <a:lnTo>
                  <a:pt x="18627221" y="662143"/>
                </a:lnTo>
                <a:lnTo>
                  <a:pt x="18612405" y="618356"/>
                </a:lnTo>
                <a:lnTo>
                  <a:pt x="18595532" y="575561"/>
                </a:lnTo>
                <a:lnTo>
                  <a:pt x="18576660" y="533817"/>
                </a:lnTo>
                <a:lnTo>
                  <a:pt x="18555849" y="493183"/>
                </a:lnTo>
                <a:lnTo>
                  <a:pt x="18533158" y="453719"/>
                </a:lnTo>
                <a:lnTo>
                  <a:pt x="18508645" y="415484"/>
                </a:lnTo>
                <a:lnTo>
                  <a:pt x="18482372" y="378537"/>
                </a:lnTo>
                <a:lnTo>
                  <a:pt x="18454396" y="342937"/>
                </a:lnTo>
                <a:lnTo>
                  <a:pt x="18424776" y="308743"/>
                </a:lnTo>
                <a:lnTo>
                  <a:pt x="18393573" y="276015"/>
                </a:lnTo>
                <a:lnTo>
                  <a:pt x="18360845" y="244811"/>
                </a:lnTo>
                <a:lnTo>
                  <a:pt x="18326651" y="215192"/>
                </a:lnTo>
                <a:lnTo>
                  <a:pt x="18291051" y="187216"/>
                </a:lnTo>
                <a:lnTo>
                  <a:pt x="18254104" y="160942"/>
                </a:lnTo>
                <a:lnTo>
                  <a:pt x="18215868" y="136430"/>
                </a:lnTo>
                <a:lnTo>
                  <a:pt x="18176404" y="113739"/>
                </a:lnTo>
                <a:lnTo>
                  <a:pt x="18135771" y="92928"/>
                </a:lnTo>
                <a:lnTo>
                  <a:pt x="18094027" y="74056"/>
                </a:lnTo>
                <a:lnTo>
                  <a:pt x="18051232" y="57182"/>
                </a:lnTo>
                <a:lnTo>
                  <a:pt x="18007445" y="42367"/>
                </a:lnTo>
                <a:lnTo>
                  <a:pt x="17962725" y="29668"/>
                </a:lnTo>
                <a:lnTo>
                  <a:pt x="17917132" y="19145"/>
                </a:lnTo>
                <a:lnTo>
                  <a:pt x="17870724" y="10858"/>
                </a:lnTo>
                <a:lnTo>
                  <a:pt x="17823562" y="4865"/>
                </a:lnTo>
                <a:lnTo>
                  <a:pt x="17775704" y="1226"/>
                </a:lnTo>
                <a:lnTo>
                  <a:pt x="17727208" y="0"/>
                </a:lnTo>
                <a:lnTo>
                  <a:pt x="52354" y="0"/>
                </a:lnTo>
              </a:path>
            </a:pathLst>
          </a:custGeom>
          <a:ln w="628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65665" y="6077040"/>
            <a:ext cx="251301" cy="25130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86817" y="6077040"/>
            <a:ext cx="251301" cy="2513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8315" y="2791816"/>
            <a:ext cx="3085465" cy="478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0">
                <a:solidFill>
                  <a:schemeClr val="tx1"/>
                </a:solidFill>
                <a:latin typeface="Raleway ExtraBold"/>
                <a:cs typeface="Raleway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835" y="2656122"/>
            <a:ext cx="3085465" cy="4781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85" dirty="0"/>
              <a:t>PAU</a:t>
            </a:r>
            <a:r>
              <a:rPr spc="-80" dirty="0"/>
              <a:t> </a:t>
            </a:r>
            <a:r>
              <a:rPr dirty="0" err="1"/>
              <a:t>Årshjul</a:t>
            </a:r>
            <a:r>
              <a:rPr spc="-65" dirty="0"/>
              <a:t> </a:t>
            </a:r>
            <a:r>
              <a:rPr spc="-20" dirty="0"/>
              <a:t>202</a:t>
            </a:r>
            <a:r>
              <a:rPr lang="da-DK" spc="-20" dirty="0"/>
              <a:t>6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7088994" y="4655542"/>
            <a:ext cx="2499360" cy="41529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Skolen</a:t>
            </a:r>
            <a:r>
              <a:rPr sz="1300" spc="-5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arrangerer</a:t>
            </a:r>
            <a:r>
              <a:rPr sz="1300" spc="-5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at,</a:t>
            </a:r>
            <a:r>
              <a:rPr sz="1300" spc="-4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eleverne </a:t>
            </a:r>
            <a:r>
              <a:rPr sz="1300" dirty="0">
                <a:latin typeface="Raleway"/>
                <a:cs typeface="Raleway"/>
              </a:rPr>
              <a:t>besøger</a:t>
            </a:r>
            <a:r>
              <a:rPr sz="1300" spc="-1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deres</a:t>
            </a:r>
            <a:r>
              <a:rPr sz="1300" spc="-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3.</a:t>
            </a:r>
            <a:r>
              <a:rPr sz="1300" spc="-10" dirty="0">
                <a:latin typeface="Raleway"/>
                <a:cs typeface="Raleway"/>
              </a:rPr>
              <a:t> oplæringssted.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6090" y="5694955"/>
            <a:ext cx="235648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31/1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Deadline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for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jobopslag.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60776" y="5013325"/>
            <a:ext cx="2320290" cy="7924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D. </a:t>
            </a:r>
            <a:r>
              <a:rPr lang="da-DK" sz="1300" dirty="0">
                <a:latin typeface="Raleway"/>
                <a:cs typeface="Raleway"/>
              </a:rPr>
              <a:t>4</a:t>
            </a:r>
            <a:r>
              <a:rPr sz="1300" dirty="0">
                <a:latin typeface="Raleway"/>
                <a:cs typeface="Raleway"/>
              </a:rPr>
              <a:t>/2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kl. </a:t>
            </a:r>
            <a:r>
              <a:rPr sz="1300" spc="-10" dirty="0">
                <a:latin typeface="Raleway"/>
                <a:cs typeface="Raleway"/>
              </a:rPr>
              <a:t>13.00-</a:t>
            </a:r>
            <a:r>
              <a:rPr sz="1300" dirty="0">
                <a:latin typeface="Raleway"/>
                <a:cs typeface="Raleway"/>
              </a:rPr>
              <a:t>14.00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Kick </a:t>
            </a:r>
            <a:r>
              <a:rPr sz="1300" spc="-25" dirty="0">
                <a:latin typeface="Raleway"/>
                <a:cs typeface="Raleway"/>
              </a:rPr>
              <a:t>off </a:t>
            </a:r>
            <a:r>
              <a:rPr sz="1300" dirty="0">
                <a:latin typeface="Raleway"/>
                <a:cs typeface="Raleway"/>
              </a:rPr>
              <a:t>online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møde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mellem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skole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og </a:t>
            </a:r>
            <a:r>
              <a:rPr sz="1300" spc="-10" dirty="0">
                <a:latin typeface="Raleway"/>
                <a:cs typeface="Raleway"/>
              </a:rPr>
              <a:t>oplæringsvejledere</a:t>
            </a:r>
            <a:r>
              <a:rPr sz="1300" spc="8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som </a:t>
            </a:r>
            <a:r>
              <a:rPr sz="1300" dirty="0">
                <a:latin typeface="Raleway"/>
                <a:cs typeface="Raleway"/>
              </a:rPr>
              <a:t>forberedelse</a:t>
            </a:r>
            <a:r>
              <a:rPr sz="1300" spc="-2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til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3.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oplæring.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87164" y="5385041"/>
            <a:ext cx="2286635" cy="41529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10" dirty="0">
                <a:latin typeface="Raleway"/>
                <a:cs typeface="Raleway"/>
              </a:rPr>
              <a:t> </a:t>
            </a:r>
            <a:r>
              <a:rPr sz="1300" spc="-40" dirty="0">
                <a:latin typeface="Raleway"/>
                <a:cs typeface="Raleway"/>
              </a:rPr>
              <a:t>2</a:t>
            </a:r>
            <a:r>
              <a:rPr lang="da-DK" sz="1300" spc="-40" dirty="0">
                <a:latin typeface="Raleway"/>
                <a:cs typeface="Raleway"/>
              </a:rPr>
              <a:t>3</a:t>
            </a:r>
            <a:r>
              <a:rPr sz="1300" spc="-40" dirty="0">
                <a:latin typeface="Raleway"/>
                <a:cs typeface="Raleway"/>
              </a:rPr>
              <a:t>/3</a:t>
            </a:r>
            <a:r>
              <a:rPr sz="1300" spc="-1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Jobopslag</a:t>
            </a:r>
            <a:r>
              <a:rPr sz="1300" spc="-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lægges</a:t>
            </a:r>
            <a:r>
              <a:rPr sz="1300" spc="-10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på </a:t>
            </a:r>
            <a:r>
              <a:rPr sz="1300" dirty="0">
                <a:latin typeface="Raleway"/>
                <a:cs typeface="Raleway"/>
              </a:rPr>
              <a:t>øvrige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jobportaler.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215669" y="4145601"/>
            <a:ext cx="150495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10" dirty="0">
                <a:latin typeface="Raleway"/>
                <a:cs typeface="Raleway"/>
              </a:rPr>
              <a:t>Ansættelsesproces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133030" y="2944018"/>
            <a:ext cx="2731770" cy="41529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Oprettelse</a:t>
            </a:r>
            <a:r>
              <a:rPr sz="1300" spc="-4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af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uddannelsesaftaler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til </a:t>
            </a:r>
            <a:r>
              <a:rPr sz="1300" spc="-10" dirty="0">
                <a:latin typeface="Raleway"/>
                <a:cs typeface="Raleway"/>
              </a:rPr>
              <a:t>eleverne.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187884" y="4854101"/>
            <a:ext cx="2914015" cy="7924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520"/>
              </a:lnSpc>
              <a:spcBef>
                <a:spcPts val="120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15" dirty="0">
                <a:latin typeface="Raleway"/>
                <a:cs typeface="Raleway"/>
              </a:rPr>
              <a:t> </a:t>
            </a:r>
            <a:r>
              <a:rPr lang="da-DK" sz="1300" spc="-80" dirty="0">
                <a:latin typeface="Raleway"/>
                <a:cs typeface="Raleway"/>
              </a:rPr>
              <a:t>6</a:t>
            </a:r>
            <a:r>
              <a:rPr sz="1300" spc="-80" dirty="0">
                <a:latin typeface="Raleway"/>
                <a:cs typeface="Raleway"/>
              </a:rPr>
              <a:t>/5</a:t>
            </a:r>
            <a:r>
              <a:rPr sz="1300" spc="2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kl.</a:t>
            </a:r>
            <a:r>
              <a:rPr sz="1300" spc="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13.00-</a:t>
            </a:r>
            <a:r>
              <a:rPr sz="1300" dirty="0">
                <a:latin typeface="Raleway"/>
                <a:cs typeface="Raleway"/>
              </a:rPr>
              <a:t>14.00</a:t>
            </a:r>
            <a:r>
              <a:rPr sz="1300" spc="2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Kick</a:t>
            </a:r>
            <a:r>
              <a:rPr sz="1300" spc="20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Off</a:t>
            </a:r>
            <a:endParaRPr sz="1300" dirty="0">
              <a:latin typeface="Raleway"/>
              <a:cs typeface="Raleway"/>
            </a:endParaRPr>
          </a:p>
          <a:p>
            <a:pPr marL="12700" marR="5080">
              <a:lnSpc>
                <a:spcPts val="1480"/>
              </a:lnSpc>
              <a:spcBef>
                <a:spcPts val="75"/>
              </a:spcBef>
            </a:pPr>
            <a:r>
              <a:rPr sz="1300" dirty="0">
                <a:latin typeface="Raleway"/>
                <a:cs typeface="Raleway"/>
              </a:rPr>
              <a:t>online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møde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mellem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skole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og </a:t>
            </a:r>
            <a:r>
              <a:rPr sz="1300" spc="-10" dirty="0">
                <a:latin typeface="Raleway"/>
                <a:cs typeface="Raleway"/>
              </a:rPr>
              <a:t>oplæringsvejledere</a:t>
            </a:r>
            <a:r>
              <a:rPr sz="1300" spc="1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som</a:t>
            </a:r>
            <a:r>
              <a:rPr sz="1300" spc="1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forberedelse </a:t>
            </a:r>
            <a:r>
              <a:rPr sz="1300" dirty="0">
                <a:latin typeface="Raleway"/>
                <a:cs typeface="Raleway"/>
              </a:rPr>
              <a:t>til</a:t>
            </a:r>
            <a:r>
              <a:rPr sz="1300" spc="-1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2.</a:t>
            </a:r>
            <a:r>
              <a:rPr sz="1300" spc="-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oplæring.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166329" y="3693993"/>
            <a:ext cx="2282825" cy="41529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lang="da-DK" sz="1300" spc="-35" dirty="0">
                <a:latin typeface="Raleway"/>
                <a:cs typeface="Raleway"/>
              </a:rPr>
              <a:t>19</a:t>
            </a:r>
            <a:r>
              <a:rPr sz="1300" spc="-35" dirty="0">
                <a:latin typeface="Raleway"/>
                <a:cs typeface="Raleway"/>
              </a:rPr>
              <a:t>/6 </a:t>
            </a:r>
            <a:r>
              <a:rPr sz="1300" dirty="0">
                <a:latin typeface="Raleway"/>
                <a:cs typeface="Raleway"/>
              </a:rPr>
              <a:t>Skolen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godkender</a:t>
            </a:r>
            <a:r>
              <a:rPr sz="1300" spc="-40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de </a:t>
            </a:r>
            <a:r>
              <a:rPr sz="1300" dirty="0">
                <a:latin typeface="Raleway"/>
                <a:cs typeface="Raleway"/>
              </a:rPr>
              <a:t>endelige</a:t>
            </a:r>
            <a:r>
              <a:rPr sz="1300" spc="1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uddannelsesaftaler.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163711" y="4447897"/>
            <a:ext cx="2672080" cy="415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520"/>
              </a:lnSpc>
              <a:spcBef>
                <a:spcPts val="120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2</a:t>
            </a:r>
            <a:r>
              <a:rPr lang="da-DK" sz="1300" dirty="0">
                <a:latin typeface="Raleway"/>
                <a:cs typeface="Raleway"/>
              </a:rPr>
              <a:t>2</a:t>
            </a:r>
            <a:r>
              <a:rPr sz="1300" dirty="0">
                <a:latin typeface="Raleway"/>
                <a:cs typeface="Raleway"/>
              </a:rPr>
              <a:t>/6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Kick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Off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møde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på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rådhuset</a:t>
            </a:r>
            <a:endParaRPr sz="1300" dirty="0">
              <a:latin typeface="Raleway"/>
              <a:cs typeface="Raleway"/>
            </a:endParaRPr>
          </a:p>
          <a:p>
            <a:pPr marL="12700">
              <a:lnSpc>
                <a:spcPts val="1520"/>
              </a:lnSpc>
            </a:pPr>
            <a:r>
              <a:rPr sz="1300" dirty="0">
                <a:latin typeface="Raleway"/>
                <a:cs typeface="Raleway"/>
              </a:rPr>
              <a:t>for</a:t>
            </a:r>
            <a:r>
              <a:rPr sz="1300" spc="-2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de</a:t>
            </a:r>
            <a:r>
              <a:rPr sz="1300" spc="-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nyansatte</a:t>
            </a:r>
            <a:r>
              <a:rPr sz="1300" spc="-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elever,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163711" y="5204418"/>
            <a:ext cx="2501900" cy="60388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Beskrivelser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af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Dagtilbud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for </a:t>
            </a:r>
            <a:r>
              <a:rPr sz="1300" dirty="0">
                <a:latin typeface="Raleway"/>
                <a:cs typeface="Raleway"/>
              </a:rPr>
              <a:t>næste</a:t>
            </a:r>
            <a:r>
              <a:rPr sz="1300" spc="-5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års</a:t>
            </a:r>
            <a:r>
              <a:rPr sz="1300" spc="-4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elevpladser</a:t>
            </a:r>
            <a:r>
              <a:rPr sz="1300" spc="-4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sendes</a:t>
            </a:r>
            <a:r>
              <a:rPr sz="1300" spc="-4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til </a:t>
            </a:r>
            <a:r>
              <a:rPr sz="1300" spc="-10" dirty="0">
                <a:latin typeface="Raleway"/>
                <a:cs typeface="Raleway"/>
              </a:rPr>
              <a:t>jobcenteret.</a:t>
            </a:r>
            <a:endParaRPr sz="1300">
              <a:latin typeface="Raleway"/>
              <a:cs typeface="Raleway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171564" y="8782843"/>
            <a:ext cx="2733040" cy="21544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2</a:t>
            </a:r>
            <a:r>
              <a:rPr lang="da-DK" sz="1300" spc="-10" dirty="0">
                <a:latin typeface="Raleway"/>
                <a:cs typeface="Raleway"/>
              </a:rPr>
              <a:t>7</a:t>
            </a:r>
            <a:r>
              <a:rPr sz="1300" spc="-10" dirty="0">
                <a:latin typeface="Raleway"/>
                <a:cs typeface="Raleway"/>
              </a:rPr>
              <a:t>/7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Nyt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hold</a:t>
            </a:r>
            <a:r>
              <a:rPr sz="1300" spc="-35" dirty="0">
                <a:latin typeface="Raleway"/>
                <a:cs typeface="Raleway"/>
              </a:rPr>
              <a:t> PAU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elever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starter.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128617" y="10350010"/>
            <a:ext cx="2884170" cy="41485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sz="1300" spc="-10" dirty="0">
                <a:latin typeface="Raleway"/>
                <a:cs typeface="Raleway"/>
              </a:rPr>
              <a:t>Evaluating</a:t>
            </a:r>
            <a:r>
              <a:rPr sz="1300" spc="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af</a:t>
            </a:r>
            <a:r>
              <a:rPr sz="1300" spc="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1.</a:t>
            </a:r>
            <a:r>
              <a:rPr sz="1300" spc="3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skoleperiode </a:t>
            </a:r>
            <a:r>
              <a:rPr sz="1300" dirty="0">
                <a:latin typeface="Raleway"/>
                <a:cs typeface="Raleway"/>
              </a:rPr>
              <a:t>mellem</a:t>
            </a:r>
            <a:r>
              <a:rPr sz="1300" spc="-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skole,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elev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og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leder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på </a:t>
            </a:r>
            <a:r>
              <a:rPr sz="1300" spc="-10" dirty="0">
                <a:latin typeface="Raleway"/>
                <a:cs typeface="Raleway"/>
              </a:rPr>
              <a:t>skolen.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119443" y="9348271"/>
            <a:ext cx="2824480" cy="825226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lang="da-DK" sz="1300" dirty="0">
                <a:latin typeface="Raleway"/>
                <a:cs typeface="Raleway"/>
              </a:rPr>
              <a:t>D. 3/9 kl. 13.00-14.00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Kick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Off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online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møde</a:t>
            </a:r>
            <a:r>
              <a:rPr sz="1300" spc="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mellem </a:t>
            </a:r>
            <a:r>
              <a:rPr sz="1300" dirty="0">
                <a:latin typeface="Raleway"/>
                <a:cs typeface="Raleway"/>
              </a:rPr>
              <a:t>skole</a:t>
            </a:r>
            <a:r>
              <a:rPr sz="1300" spc="1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og</a:t>
            </a:r>
            <a:r>
              <a:rPr sz="1300" spc="1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oplæringsvejledere</a:t>
            </a:r>
            <a:r>
              <a:rPr sz="1300" spc="1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som </a:t>
            </a:r>
            <a:r>
              <a:rPr sz="1300" dirty="0">
                <a:latin typeface="Raleway"/>
                <a:cs typeface="Raleway"/>
              </a:rPr>
              <a:t>forberedelse</a:t>
            </a:r>
            <a:r>
              <a:rPr sz="1300" spc="-2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til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1.</a:t>
            </a:r>
            <a:r>
              <a:rPr sz="1300" spc="-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oplæring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113553" y="8782843"/>
            <a:ext cx="2452370" cy="21544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6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1</a:t>
            </a:r>
            <a:r>
              <a:rPr lang="da-DK" sz="1300" dirty="0">
                <a:latin typeface="Raleway"/>
                <a:cs typeface="Raleway"/>
              </a:rPr>
              <a:t>1</a:t>
            </a:r>
            <a:r>
              <a:rPr sz="1300" dirty="0">
                <a:latin typeface="Raleway"/>
                <a:cs typeface="Raleway"/>
              </a:rPr>
              <a:t>/9</a:t>
            </a:r>
            <a:r>
              <a:rPr sz="1300" spc="-50" dirty="0">
                <a:latin typeface="Raleway"/>
                <a:cs typeface="Raleway"/>
              </a:rPr>
              <a:t> </a:t>
            </a:r>
            <a:r>
              <a:rPr sz="1300" spc="-35" dirty="0">
                <a:latin typeface="Raleway"/>
                <a:cs typeface="Raleway"/>
              </a:rPr>
              <a:t>PAU</a:t>
            </a:r>
            <a:r>
              <a:rPr sz="1300" spc="-5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eleverne</a:t>
            </a:r>
            <a:r>
              <a:rPr sz="1300" spc="-5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dimitterer.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46168" y="8782843"/>
            <a:ext cx="2900045" cy="60388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algn="just">
              <a:lnSpc>
                <a:spcPts val="1480"/>
              </a:lnSpc>
              <a:spcBef>
                <a:spcPts val="235"/>
              </a:spcBef>
            </a:pPr>
            <a:r>
              <a:rPr sz="1300" dirty="0">
                <a:latin typeface="Raleway"/>
                <a:cs typeface="Raleway"/>
              </a:rPr>
              <a:t>D.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1/12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Deadline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for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ansøgning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til</a:t>
            </a:r>
            <a:r>
              <a:rPr sz="1300" spc="-30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GF2 </a:t>
            </a:r>
            <a:r>
              <a:rPr sz="1300" dirty="0">
                <a:latin typeface="Raleway"/>
                <a:cs typeface="Raleway"/>
              </a:rPr>
              <a:t>til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skolen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for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de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voksen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elever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der</a:t>
            </a:r>
            <a:r>
              <a:rPr sz="1300" spc="-3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har </a:t>
            </a:r>
            <a:r>
              <a:rPr sz="1300" dirty="0">
                <a:latin typeface="Raleway"/>
                <a:cs typeface="Raleway"/>
              </a:rPr>
              <a:t>været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i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praktik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dirty="0">
                <a:latin typeface="Raleway"/>
                <a:cs typeface="Raleway"/>
              </a:rPr>
              <a:t>ved</a:t>
            </a:r>
            <a:r>
              <a:rPr sz="1300" spc="-15" dirty="0">
                <a:latin typeface="Raleway"/>
                <a:cs typeface="Raleway"/>
              </a:rPr>
              <a:t> </a:t>
            </a:r>
            <a:r>
              <a:rPr sz="1300" spc="-25" dirty="0">
                <a:latin typeface="Raleway"/>
                <a:cs typeface="Raleway"/>
              </a:rPr>
              <a:t>os.</a:t>
            </a:r>
            <a:endParaRPr sz="1300">
              <a:latin typeface="Raleway"/>
              <a:cs typeface="Raleway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02219" y="6336003"/>
            <a:ext cx="98488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Januar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361005" y="7529683"/>
            <a:ext cx="52768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0" dirty="0">
                <a:latin typeface="Raleway ExtraBold"/>
                <a:cs typeface="Raleway ExtraBold"/>
              </a:rPr>
              <a:t>Juli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52781" y="6336003"/>
            <a:ext cx="112903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0" dirty="0">
                <a:latin typeface="Raleway ExtraBold"/>
                <a:cs typeface="Raleway ExtraBold"/>
              </a:rPr>
              <a:t>Februar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082444" y="7529683"/>
            <a:ext cx="102743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August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28559" y="6336003"/>
            <a:ext cx="83121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Marts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769312" y="7529683"/>
            <a:ext cx="160591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September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223040" y="6336003"/>
            <a:ext cx="69532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April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50000" y="7529683"/>
            <a:ext cx="118872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Oktober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333500" y="6336003"/>
            <a:ext cx="52451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5" dirty="0">
                <a:latin typeface="Raleway ExtraBold"/>
                <a:cs typeface="Raleway ExtraBold"/>
              </a:rPr>
              <a:t>Maj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67343" y="7529683"/>
            <a:ext cx="149987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0" dirty="0">
                <a:latin typeface="Raleway ExtraBold"/>
                <a:cs typeface="Raleway ExtraBold"/>
              </a:rPr>
              <a:t>November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7319944" y="6336003"/>
            <a:ext cx="60769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0" dirty="0">
                <a:latin typeface="Raleway ExtraBold"/>
                <a:cs typeface="Raleway ExtraBold"/>
              </a:rPr>
              <a:t>Juni</a:t>
            </a:r>
            <a:endParaRPr sz="2300">
              <a:latin typeface="Raleway ExtraBold"/>
              <a:cs typeface="Raleway ExtraBold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29342" y="7529683"/>
            <a:ext cx="150241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latin typeface="Raleway ExtraBold"/>
                <a:cs typeface="Raleway ExtraBold"/>
              </a:rPr>
              <a:t>December</a:t>
            </a:r>
            <a:endParaRPr sz="2300">
              <a:latin typeface="Raleway ExtraBold"/>
              <a:cs typeface="Raleway ExtraBold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2366420" y="6062642"/>
            <a:ext cx="15760748" cy="2157002"/>
            <a:chOff x="2366420" y="6062642"/>
            <a:chExt cx="15760748" cy="2157002"/>
          </a:xfrm>
        </p:grpSpPr>
        <p:pic>
          <p:nvPicPr>
            <p:cNvPr id="35" name="object 3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18440" y="6077040"/>
              <a:ext cx="251301" cy="251301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66420" y="7968343"/>
              <a:ext cx="251301" cy="251301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645563" y="7948710"/>
              <a:ext cx="251301" cy="251301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380425" y="7968343"/>
              <a:ext cx="251301" cy="251301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46792" y="6069841"/>
              <a:ext cx="251301" cy="251301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439350" y="6069841"/>
              <a:ext cx="251301" cy="251301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485171" y="7968343"/>
              <a:ext cx="251301" cy="25130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43641" y="7948710"/>
              <a:ext cx="251301" cy="251301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816302" y="6062642"/>
              <a:ext cx="251301" cy="251301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062399" y="6069841"/>
              <a:ext cx="251301" cy="251301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498915" y="6084238"/>
              <a:ext cx="251301" cy="25130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875867" y="6077040"/>
              <a:ext cx="251301" cy="251301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121962" y="6084238"/>
              <a:ext cx="251301" cy="251301"/>
            </a:xfrm>
            <a:prstGeom prst="rect">
              <a:avLst/>
            </a:prstGeom>
          </p:spPr>
        </p:pic>
      </p:grpSp>
      <p:sp>
        <p:nvSpPr>
          <p:cNvPr id="49" name="object 49"/>
          <p:cNvSpPr txBox="1"/>
          <p:nvPr/>
        </p:nvSpPr>
        <p:spPr>
          <a:xfrm>
            <a:off x="2643984" y="10709486"/>
            <a:ext cx="131445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1" dirty="0">
                <a:solidFill>
                  <a:srgbClr val="00CC66"/>
                </a:solidFill>
                <a:latin typeface="Raleway ExtraBold"/>
                <a:cs typeface="Raleway ExtraBold"/>
              </a:rPr>
              <a:t>Grøn</a:t>
            </a:r>
            <a:r>
              <a:rPr sz="1300" b="1" spc="40" dirty="0">
                <a:solidFill>
                  <a:srgbClr val="00CC66"/>
                </a:solidFill>
                <a:latin typeface="Raleway ExtraBold"/>
                <a:cs typeface="Raleway ExtraBold"/>
              </a:rPr>
              <a:t> </a:t>
            </a:r>
            <a:r>
              <a:rPr sz="1300" dirty="0">
                <a:latin typeface="Raleway"/>
                <a:cs typeface="Raleway"/>
              </a:rPr>
              <a:t>–</a:t>
            </a:r>
            <a:r>
              <a:rPr sz="1300" spc="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vejledere</a:t>
            </a:r>
            <a:endParaRPr sz="1300">
              <a:latin typeface="Raleway"/>
              <a:cs typeface="Raleway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42241" y="10709486"/>
            <a:ext cx="1023619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1" dirty="0">
                <a:solidFill>
                  <a:srgbClr val="0099FF"/>
                </a:solidFill>
                <a:latin typeface="Raleway ExtraBold"/>
                <a:cs typeface="Raleway ExtraBold"/>
              </a:rPr>
              <a:t>Blå</a:t>
            </a:r>
            <a:r>
              <a:rPr sz="1300" b="1" spc="45" dirty="0">
                <a:solidFill>
                  <a:srgbClr val="0099FF"/>
                </a:solidFill>
                <a:latin typeface="Raleway ExtraBold"/>
                <a:cs typeface="Raleway ExtraBold"/>
              </a:rPr>
              <a:t> </a:t>
            </a:r>
            <a:r>
              <a:rPr sz="1300" dirty="0">
                <a:latin typeface="Raleway"/>
                <a:cs typeface="Raleway"/>
              </a:rPr>
              <a:t>–</a:t>
            </a:r>
            <a:r>
              <a:rPr sz="1300" spc="20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Ledere</a:t>
            </a:r>
            <a:endParaRPr sz="1300" dirty="0">
              <a:latin typeface="Raleway"/>
              <a:cs typeface="Raleway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558948" y="10709486"/>
            <a:ext cx="148526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1" dirty="0">
                <a:solidFill>
                  <a:srgbClr val="585858"/>
                </a:solidFill>
                <a:latin typeface="Raleway ExtraBold"/>
                <a:cs typeface="Raleway ExtraBold"/>
              </a:rPr>
              <a:t>Grå</a:t>
            </a:r>
            <a:r>
              <a:rPr sz="1300" b="1" spc="45" dirty="0">
                <a:solidFill>
                  <a:srgbClr val="585858"/>
                </a:solidFill>
                <a:latin typeface="Raleway ExtraBold"/>
                <a:cs typeface="Raleway ExtraBold"/>
              </a:rPr>
              <a:t> </a:t>
            </a:r>
            <a:r>
              <a:rPr sz="1300" dirty="0">
                <a:latin typeface="Raleway"/>
                <a:cs typeface="Raleway"/>
              </a:rPr>
              <a:t>-</a:t>
            </a:r>
            <a:r>
              <a:rPr sz="1300" spc="15" dirty="0">
                <a:latin typeface="Raleway"/>
                <a:cs typeface="Raleway"/>
              </a:rPr>
              <a:t> </a:t>
            </a:r>
            <a:r>
              <a:rPr sz="1300" spc="-10" dirty="0">
                <a:latin typeface="Raleway"/>
                <a:cs typeface="Raleway"/>
              </a:rPr>
              <a:t>forvaltningen</a:t>
            </a:r>
            <a:endParaRPr sz="1300">
              <a:latin typeface="Raleway"/>
              <a:cs typeface="Raleway"/>
            </a:endParaRPr>
          </a:p>
        </p:txBody>
      </p:sp>
      <p:pic>
        <p:nvPicPr>
          <p:cNvPr id="52" name="object 5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9059" y="5435623"/>
            <a:ext cx="157063" cy="157063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43630" y="4401871"/>
            <a:ext cx="157063" cy="157063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083946" y="4827078"/>
            <a:ext cx="157063" cy="157063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110334" y="5193559"/>
            <a:ext cx="157063" cy="157063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198663" y="8596596"/>
            <a:ext cx="157063" cy="157063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164924" y="3919376"/>
            <a:ext cx="157063" cy="157063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186884" y="4245943"/>
            <a:ext cx="157063" cy="157063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190810" y="4999847"/>
            <a:ext cx="157063" cy="157063"/>
          </a:xfrm>
          <a:prstGeom prst="rect">
            <a:avLst/>
          </a:prstGeom>
        </p:spPr>
      </p:pic>
      <p:pic>
        <p:nvPicPr>
          <p:cNvPr id="62" name="object 6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196793" y="4583926"/>
            <a:ext cx="157063" cy="157063"/>
          </a:xfrm>
          <a:prstGeom prst="rect">
            <a:avLst/>
          </a:prstGeom>
        </p:spPr>
      </p:pic>
      <p:pic>
        <p:nvPicPr>
          <p:cNvPr id="63" name="object 6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161587" y="2713889"/>
            <a:ext cx="157063" cy="157063"/>
          </a:xfrm>
          <a:prstGeom prst="rect">
            <a:avLst/>
          </a:prstGeom>
        </p:spPr>
      </p:pic>
      <p:pic>
        <p:nvPicPr>
          <p:cNvPr id="64" name="object 6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186884" y="3497275"/>
            <a:ext cx="157063" cy="157063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5412" y="8586126"/>
            <a:ext cx="157063" cy="157063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157667" y="10196204"/>
            <a:ext cx="157063" cy="157063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142615" y="8596596"/>
            <a:ext cx="157063" cy="157063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142615" y="9151553"/>
            <a:ext cx="157063" cy="157063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660509" y="1109440"/>
            <a:ext cx="1564425" cy="449972"/>
          </a:xfrm>
          <a:prstGeom prst="rect">
            <a:avLst/>
          </a:prstGeom>
        </p:spPr>
      </p:pic>
      <p:pic>
        <p:nvPicPr>
          <p:cNvPr id="72" name="object 7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47088" y="1047092"/>
            <a:ext cx="461556" cy="575228"/>
          </a:xfrm>
          <a:prstGeom prst="rect">
            <a:avLst/>
          </a:prstGeom>
        </p:spPr>
      </p:pic>
      <p:pic>
        <p:nvPicPr>
          <p:cNvPr id="73" name="object 37">
            <a:extLst>
              <a:ext uri="{FF2B5EF4-FFF2-40B4-BE49-F238E27FC236}">
                <a16:creationId xmlns:a16="http://schemas.microsoft.com/office/drawing/2014/main" id="{AFE55EF0-8318-0D5E-29EB-BBE62E003328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69394" y="7948709"/>
            <a:ext cx="251301" cy="251301"/>
          </a:xfrm>
          <a:prstGeom prst="rect">
            <a:avLst/>
          </a:prstGeom>
        </p:spPr>
      </p:pic>
      <p:pic>
        <p:nvPicPr>
          <p:cNvPr id="74" name="object 70">
            <a:extLst>
              <a:ext uri="{FF2B5EF4-FFF2-40B4-BE49-F238E27FC236}">
                <a16:creationId xmlns:a16="http://schemas.microsoft.com/office/drawing/2014/main" id="{5FCA2511-2CEE-5D32-9241-55FB01554C47}"/>
              </a:ext>
            </a:extLst>
          </p:cNvPr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016487" y="9191208"/>
            <a:ext cx="157063" cy="157063"/>
          </a:xfrm>
          <a:prstGeom prst="rect">
            <a:avLst/>
          </a:prstGeom>
        </p:spPr>
      </p:pic>
      <p:sp>
        <p:nvSpPr>
          <p:cNvPr id="75" name="object 19">
            <a:extLst>
              <a:ext uri="{FF2B5EF4-FFF2-40B4-BE49-F238E27FC236}">
                <a16:creationId xmlns:a16="http://schemas.microsoft.com/office/drawing/2014/main" id="{2E34185A-FBAD-F310-868B-0A53F6BD92B7}"/>
              </a:ext>
            </a:extLst>
          </p:cNvPr>
          <p:cNvSpPr txBox="1"/>
          <p:nvPr/>
        </p:nvSpPr>
        <p:spPr>
          <a:xfrm>
            <a:off x="7006200" y="9429431"/>
            <a:ext cx="2824480" cy="41485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lang="da-DK" sz="1300" dirty="0">
                <a:latin typeface="Raleway"/>
                <a:cs typeface="Raleway"/>
              </a:rPr>
              <a:t>Temadag for oplæringsvejledere og undervisere</a:t>
            </a:r>
            <a:endParaRPr sz="1300" dirty="0">
              <a:latin typeface="Raleway"/>
              <a:cs typeface="Raleway"/>
            </a:endParaRPr>
          </a:p>
        </p:txBody>
      </p:sp>
      <p:pic>
        <p:nvPicPr>
          <p:cNvPr id="12" name="object 53">
            <a:extLst>
              <a:ext uri="{FF2B5EF4-FFF2-40B4-BE49-F238E27FC236}">
                <a16:creationId xmlns:a16="http://schemas.microsoft.com/office/drawing/2014/main" id="{04771FB0-86BA-2F4F-B8C6-3B992EA06C76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5412" y="4505394"/>
            <a:ext cx="157063" cy="157063"/>
          </a:xfrm>
          <a:prstGeom prst="rect">
            <a:avLst/>
          </a:prstGeom>
        </p:spPr>
      </p:pic>
      <p:sp>
        <p:nvSpPr>
          <p:cNvPr id="45" name="Tekstfelt 44">
            <a:extLst>
              <a:ext uri="{FF2B5EF4-FFF2-40B4-BE49-F238E27FC236}">
                <a16:creationId xmlns:a16="http://schemas.microsoft.com/office/drawing/2014/main" id="{32A5EFB6-A1A8-8E52-8BE6-0B1E077FBCE6}"/>
              </a:ext>
            </a:extLst>
          </p:cNvPr>
          <p:cNvSpPr txBox="1"/>
          <p:nvPr/>
        </p:nvSpPr>
        <p:spPr>
          <a:xfrm>
            <a:off x="1030090" y="4767667"/>
            <a:ext cx="2900045" cy="509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lang="da-DK" sz="1300" dirty="0">
                <a:latin typeface="Raleway"/>
                <a:cs typeface="Raleway"/>
              </a:rPr>
              <a:t>Skolen</a:t>
            </a:r>
            <a:r>
              <a:rPr lang="da-DK" sz="1300" spc="-50" dirty="0">
                <a:latin typeface="Raleway"/>
                <a:cs typeface="Raleway"/>
              </a:rPr>
              <a:t> </a:t>
            </a:r>
            <a:r>
              <a:rPr lang="da-DK" sz="1300" dirty="0">
                <a:latin typeface="Raleway"/>
                <a:cs typeface="Raleway"/>
              </a:rPr>
              <a:t>arrangerer</a:t>
            </a:r>
            <a:r>
              <a:rPr lang="da-DK" sz="1300" spc="-50" dirty="0">
                <a:latin typeface="Raleway"/>
                <a:cs typeface="Raleway"/>
              </a:rPr>
              <a:t> </a:t>
            </a:r>
            <a:r>
              <a:rPr lang="da-DK" sz="1300" dirty="0">
                <a:latin typeface="Raleway"/>
                <a:cs typeface="Raleway"/>
              </a:rPr>
              <a:t>at,</a:t>
            </a:r>
            <a:r>
              <a:rPr lang="da-DK" sz="1300" spc="-45" dirty="0">
                <a:latin typeface="Raleway"/>
                <a:cs typeface="Raleway"/>
              </a:rPr>
              <a:t> </a:t>
            </a:r>
            <a:r>
              <a:rPr lang="da-DK" sz="1300" spc="-10" dirty="0">
                <a:latin typeface="Raleway"/>
                <a:cs typeface="Raleway"/>
              </a:rPr>
              <a:t>eleverne </a:t>
            </a:r>
          </a:p>
          <a:p>
            <a:pPr marL="12700" marR="5080">
              <a:lnSpc>
                <a:spcPts val="1480"/>
              </a:lnSpc>
              <a:spcBef>
                <a:spcPts val="235"/>
              </a:spcBef>
            </a:pPr>
            <a:r>
              <a:rPr lang="da-DK" sz="1300" dirty="0">
                <a:latin typeface="Raleway"/>
                <a:cs typeface="Raleway"/>
              </a:rPr>
              <a:t>besøger</a:t>
            </a:r>
            <a:r>
              <a:rPr lang="da-DK" sz="1300" spc="-10" dirty="0">
                <a:latin typeface="Raleway"/>
                <a:cs typeface="Raleway"/>
              </a:rPr>
              <a:t> </a:t>
            </a:r>
            <a:r>
              <a:rPr lang="da-DK" sz="1300" dirty="0">
                <a:latin typeface="Raleway"/>
                <a:cs typeface="Raleway"/>
              </a:rPr>
              <a:t>deres</a:t>
            </a:r>
            <a:r>
              <a:rPr lang="da-DK" sz="1300" spc="-5" dirty="0">
                <a:latin typeface="Raleway"/>
                <a:cs typeface="Raleway"/>
              </a:rPr>
              <a:t> 2</a:t>
            </a:r>
            <a:r>
              <a:rPr lang="da-DK" sz="1300" dirty="0">
                <a:latin typeface="Raleway"/>
                <a:cs typeface="Raleway"/>
              </a:rPr>
              <a:t>.</a:t>
            </a:r>
            <a:r>
              <a:rPr lang="da-DK" sz="1300" spc="-10" dirty="0">
                <a:latin typeface="Raleway"/>
                <a:cs typeface="Raleway"/>
              </a:rPr>
              <a:t> oplæringssted</a:t>
            </a:r>
            <a:r>
              <a:rPr lang="da-DK" sz="1800" spc="-10" dirty="0">
                <a:latin typeface="Raleway"/>
                <a:cs typeface="Raleway"/>
              </a:rPr>
              <a:t>.</a:t>
            </a:r>
            <a:endParaRPr lang="da-DK" sz="1800" dirty="0">
              <a:latin typeface="Raleway"/>
              <a:cs typeface="Raleway"/>
            </a:endParaRPr>
          </a:p>
        </p:txBody>
      </p:sp>
      <p:pic>
        <p:nvPicPr>
          <p:cNvPr id="56" name="object 58">
            <a:extLst>
              <a:ext uri="{FF2B5EF4-FFF2-40B4-BE49-F238E27FC236}">
                <a16:creationId xmlns:a16="http://schemas.microsoft.com/office/drawing/2014/main" id="{4B680E3A-0DD6-61C4-61D2-7B2D6FE68540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137137" y="3175125"/>
            <a:ext cx="157063" cy="157063"/>
          </a:xfrm>
          <a:prstGeom prst="rect">
            <a:avLst/>
          </a:prstGeom>
        </p:spPr>
      </p:pic>
      <p:sp>
        <p:nvSpPr>
          <p:cNvPr id="65" name="Tekstfelt 64">
            <a:extLst>
              <a:ext uri="{FF2B5EF4-FFF2-40B4-BE49-F238E27FC236}">
                <a16:creationId xmlns:a16="http://schemas.microsoft.com/office/drawing/2014/main" id="{0217B315-9561-B163-08FF-D3B63841CCBF}"/>
              </a:ext>
            </a:extLst>
          </p:cNvPr>
          <p:cNvSpPr txBox="1"/>
          <p:nvPr/>
        </p:nvSpPr>
        <p:spPr>
          <a:xfrm>
            <a:off x="13104468" y="3348560"/>
            <a:ext cx="275426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300" dirty="0">
                <a:effectLst/>
                <a:latin typeface="Raleway" panose="020B0503030101060003" pitchFamily="34" charset="0"/>
                <a:ea typeface="Calibri" panose="020F0502020204030204" pitchFamily="34" charset="0"/>
              </a:rPr>
              <a:t>Eleverne der er i 3. oplæring har</a:t>
            </a:r>
            <a:r>
              <a:rPr lang="da-DK" sz="1300" dirty="0">
                <a:latin typeface="Raleway" panose="020B0503030101060003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da-DK" sz="1300" dirty="0">
                <a:latin typeface="Raleway" panose="020B0503030101060003" pitchFamily="34" charset="0"/>
                <a:ea typeface="Calibri" panose="020F0502020204030204" pitchFamily="34" charset="0"/>
              </a:rPr>
              <a:t>en skoledag den 20. maj </a:t>
            </a:r>
            <a:endParaRPr lang="da-DK" sz="1300" dirty="0">
              <a:latin typeface="Raleway" panose="020B0503030101060003" pitchFamily="34" charset="0"/>
            </a:endParaRPr>
          </a:p>
        </p:txBody>
      </p:sp>
      <p:pic>
        <p:nvPicPr>
          <p:cNvPr id="69" name="object 59">
            <a:extLst>
              <a:ext uri="{FF2B5EF4-FFF2-40B4-BE49-F238E27FC236}">
                <a16:creationId xmlns:a16="http://schemas.microsoft.com/office/drawing/2014/main" id="{3B78B932-5570-A0DF-8DC0-241934B50F50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159094" y="1891683"/>
            <a:ext cx="157063" cy="157063"/>
          </a:xfrm>
          <a:prstGeom prst="rect">
            <a:avLst/>
          </a:prstGeom>
        </p:spPr>
      </p:pic>
      <p:sp>
        <p:nvSpPr>
          <p:cNvPr id="76" name="Tekstfelt 75">
            <a:extLst>
              <a:ext uri="{FF2B5EF4-FFF2-40B4-BE49-F238E27FC236}">
                <a16:creationId xmlns:a16="http://schemas.microsoft.com/office/drawing/2014/main" id="{89BAACE7-A1A9-8BA5-7EEA-96B15A13CA91}"/>
              </a:ext>
            </a:extLst>
          </p:cNvPr>
          <p:cNvSpPr txBox="1"/>
          <p:nvPr/>
        </p:nvSpPr>
        <p:spPr>
          <a:xfrm>
            <a:off x="16101899" y="2077901"/>
            <a:ext cx="287425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300" dirty="0">
                <a:effectLst/>
                <a:latin typeface="Raleway" panose="020B0503030101060003" pitchFamily="34" charset="0"/>
                <a:ea typeface="Calibri" panose="020F0502020204030204" pitchFamily="34" charset="0"/>
              </a:rPr>
              <a:t>Eleverne der er i 2 oplæring har</a:t>
            </a:r>
            <a:r>
              <a:rPr lang="da-DK" sz="1300" dirty="0">
                <a:latin typeface="Raleway" panose="020B0503030101060003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da-DK" sz="1300" dirty="0">
                <a:latin typeface="Raleway" panose="020B0503030101060003" pitchFamily="34" charset="0"/>
                <a:ea typeface="Calibri" panose="020F0502020204030204" pitchFamily="34" charset="0"/>
              </a:rPr>
              <a:t>en skoledag den 3. juni. </a:t>
            </a:r>
            <a:endParaRPr lang="da-DK" sz="1300" dirty="0">
              <a:latin typeface="Raleway" panose="020B0503030101060003" pitchFamily="34" charset="0"/>
            </a:endParaRPr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704EC101-E226-AA45-9071-A38092EA0317}"/>
              </a:ext>
            </a:extLst>
          </p:cNvPr>
          <p:cNvSpPr txBox="1"/>
          <p:nvPr/>
        </p:nvSpPr>
        <p:spPr>
          <a:xfrm>
            <a:off x="13363375" y="8644343"/>
            <a:ext cx="287425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300" dirty="0">
                <a:effectLst/>
                <a:latin typeface="Raleway" panose="020B0503030101060003" pitchFamily="34" charset="0"/>
                <a:ea typeface="Calibri" panose="020F0502020204030204" pitchFamily="34" charset="0"/>
              </a:rPr>
              <a:t>Eleverne der er i 2 oplæring har</a:t>
            </a:r>
            <a:r>
              <a:rPr lang="da-DK" sz="1300" dirty="0">
                <a:latin typeface="Raleway" panose="020B0503030101060003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da-DK" sz="1300" dirty="0">
                <a:latin typeface="Raleway" panose="020B0503030101060003" pitchFamily="34" charset="0"/>
                <a:ea typeface="Calibri" panose="020F0502020204030204" pitchFamily="34" charset="0"/>
              </a:rPr>
              <a:t>en skoledag den 12. august </a:t>
            </a:r>
            <a:endParaRPr lang="da-DK" sz="1300" dirty="0">
              <a:latin typeface="Raleway" panose="020B0503030101060003" pitchFamily="34" charset="0"/>
            </a:endParaRPr>
          </a:p>
        </p:txBody>
      </p:sp>
      <p:pic>
        <p:nvPicPr>
          <p:cNvPr id="78" name="object 68">
            <a:extLst>
              <a:ext uri="{FF2B5EF4-FFF2-40B4-BE49-F238E27FC236}">
                <a16:creationId xmlns:a16="http://schemas.microsoft.com/office/drawing/2014/main" id="{61DF4009-D82B-6740-7607-F48830A5C933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321987" y="8487280"/>
            <a:ext cx="157063" cy="1570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274</Words>
  <Application>Microsoft Office PowerPoint</Application>
  <PresentationFormat>Brugerdefineret</PresentationFormat>
  <Paragraphs>42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Calibri</vt:lpstr>
      <vt:lpstr>Raleway</vt:lpstr>
      <vt:lpstr>Raleway ExtraBold</vt:lpstr>
      <vt:lpstr>Office Theme</vt:lpstr>
      <vt:lpstr>PAU Årshjul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Clara Hasforth Korshøj</cp:lastModifiedBy>
  <cp:revision>3</cp:revision>
  <dcterms:created xsi:type="dcterms:W3CDTF">2025-05-23T06:49:35Z</dcterms:created>
  <dcterms:modified xsi:type="dcterms:W3CDTF">2025-12-16T11:29:53Z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2025-04-08T00:00:00Z</vt:filetime>
  </property>
  <property fmtid="{D5CDD505-2E9C-101B-9397-08002B2CF9AE}" pid="3" name="Creator">
    <vt:lpwstr>Adobe InDesign 20.1 (Windows)</vt:lpwstr>
  </property>
  <property fmtid="{D5CDD505-2E9C-101B-9397-08002B2CF9AE}" pid="4" name="LastSaved">
    <vt:filetime>2025-05-23T00:00:00Z</vt:filetime>
  </property>
  <property fmtid="{D5CDD505-2E9C-101B-9397-08002B2CF9AE}" pid="5" name="Producer">
    <vt:lpwstr>Adobe PDF Library 17.0</vt:lpwstr>
  </property>
</Properties>
</file>