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3" r:id="rId4"/>
    <p:sldMasterId id="2147483669" r:id="rId5"/>
    <p:sldMasterId id="2147483648" r:id="rId6"/>
  </p:sldMasterIdLst>
  <p:notesMasterIdLst>
    <p:notesMasterId r:id="rId14"/>
  </p:notesMasterIdLst>
  <p:handoutMasterIdLst>
    <p:handoutMasterId r:id="rId15"/>
  </p:handoutMasterIdLst>
  <p:sldIdLst>
    <p:sldId id="267" r:id="rId7"/>
    <p:sldId id="379" r:id="rId8"/>
    <p:sldId id="377" r:id="rId9"/>
    <p:sldId id="380" r:id="rId10"/>
    <p:sldId id="381" r:id="rId11"/>
    <p:sldId id="382" r:id="rId12"/>
    <p:sldId id="38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7E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5713" autoAdjust="0"/>
  </p:normalViewPr>
  <p:slideViewPr>
    <p:cSldViewPr snapToGrid="0">
      <p:cViewPr varScale="1">
        <p:scale>
          <a:sx n="81" d="100"/>
          <a:sy n="81" d="100"/>
        </p:scale>
        <p:origin x="720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298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'Ark1'!$B$1</c:f>
              <c:strCache>
                <c:ptCount val="1"/>
                <c:pt idx="0">
                  <c:v>Bestyrelsens rolle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18F-4642-B947-FC4149A049A3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18F-4642-B947-FC4149A049A3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18F-4642-B947-FC4149A049A3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18F-4642-B947-FC4149A049A3}"/>
              </c:ext>
            </c:extLst>
          </c:dPt>
          <c:cat>
            <c:strRef>
              <c:f>'Ark1'!$A$2:$A$5</c:f>
              <c:strCache>
                <c:ptCount val="4"/>
                <c:pt idx="0">
                  <c:v>Interesseorganisation</c:v>
                </c:pt>
                <c:pt idx="1">
                  <c:v>Koordineringsorgan</c:v>
                </c:pt>
                <c:pt idx="2">
                  <c:v>Implementeringsorgan</c:v>
                </c:pt>
                <c:pt idx="3">
                  <c:v>Serviceorgan</c:v>
                </c:pt>
              </c:strCache>
            </c:strRef>
          </c:cat>
          <c:val>
            <c:numRef>
              <c:f>'Ark1'!$B$2:$B$5</c:f>
              <c:numCache>
                <c:formatCode>General</c:formatCode>
                <c:ptCount val="4"/>
                <c:pt idx="0">
                  <c:v>2.5</c:v>
                </c:pt>
                <c:pt idx="1">
                  <c:v>5</c:v>
                </c:pt>
                <c:pt idx="2">
                  <c:v>5</c:v>
                </c:pt>
                <c:pt idx="3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18F-4642-B947-FC4149A049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'Ark1'!$B$1</c:f>
              <c:strCache>
                <c:ptCount val="1"/>
                <c:pt idx="0">
                  <c:v>Bestyrelsens rolle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918-45B6-8DBF-2E60E00B6652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918-45B6-8DBF-2E60E00B6652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918-45B6-8DBF-2E60E00B6652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918-45B6-8DBF-2E60E00B6652}"/>
              </c:ext>
            </c:extLst>
          </c:dPt>
          <c:cat>
            <c:strRef>
              <c:f>'Ark1'!$A$2:$A$5</c:f>
              <c:strCache>
                <c:ptCount val="4"/>
                <c:pt idx="0">
                  <c:v>Interesseorganisation</c:v>
                </c:pt>
                <c:pt idx="1">
                  <c:v>Koordineringsorgan</c:v>
                </c:pt>
                <c:pt idx="2">
                  <c:v>Implementeringsorgan</c:v>
                </c:pt>
                <c:pt idx="3">
                  <c:v>Serviceorgan</c:v>
                </c:pt>
              </c:strCache>
            </c:strRef>
          </c:cat>
          <c:val>
            <c:numRef>
              <c:f>'Ark1'!$B$2:$B$5</c:f>
              <c:numCache>
                <c:formatCode>General</c:formatCode>
                <c:ptCount val="4"/>
                <c:pt idx="0">
                  <c:v>1</c:v>
                </c:pt>
                <c:pt idx="1">
                  <c:v>6</c:v>
                </c:pt>
                <c:pt idx="2">
                  <c:v>1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918-45B6-8DBF-2E60E00B66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'Ark1'!$B$1</c:f>
              <c:strCache>
                <c:ptCount val="1"/>
                <c:pt idx="0">
                  <c:v>Bestyrelsens rolle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FBD-4064-87AA-C76319938BB6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FBD-4064-87AA-C76319938BB6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FBD-4064-87AA-C76319938BB6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FBD-4064-87AA-C76319938BB6}"/>
              </c:ext>
            </c:extLst>
          </c:dPt>
          <c:cat>
            <c:strRef>
              <c:f>'Ark1'!$A$2:$A$5</c:f>
              <c:strCache>
                <c:ptCount val="4"/>
                <c:pt idx="0">
                  <c:v>Interesseorganisation</c:v>
                </c:pt>
                <c:pt idx="1">
                  <c:v>Koordineringsorgan</c:v>
                </c:pt>
                <c:pt idx="2">
                  <c:v>Implementeringsorgan</c:v>
                </c:pt>
                <c:pt idx="3">
                  <c:v>Serviceorgan</c:v>
                </c:pt>
              </c:strCache>
            </c:strRef>
          </c:cat>
          <c:val>
            <c:numRef>
              <c:f>'Ark1'!$B$2:$B$5</c:f>
              <c:numCache>
                <c:formatCode>General</c:formatCode>
                <c:ptCount val="4"/>
                <c:pt idx="0">
                  <c:v>7</c:v>
                </c:pt>
                <c:pt idx="1">
                  <c:v>2</c:v>
                </c:pt>
                <c:pt idx="2">
                  <c:v>0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FBD-4064-87AA-C76319938B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F8E607-815D-4B44-9507-B73C0DED11F3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EBA078A2-40A7-4CE6-A1DB-9365ADAB67A3}">
      <dgm:prSet phldrT="[Tekst]"/>
      <dgm:spPr/>
      <dgm:t>
        <a:bodyPr/>
        <a:lstStyle/>
        <a:p>
          <a:r>
            <a:rPr lang="da-DK" dirty="0"/>
            <a:t>Bestyrelsen</a:t>
          </a:r>
        </a:p>
      </dgm:t>
    </dgm:pt>
    <dgm:pt modelId="{3514C556-ECB6-4ABF-A438-185CE79BF223}" type="parTrans" cxnId="{F0079881-E51B-425D-B5A6-AA1FDB23C774}">
      <dgm:prSet/>
      <dgm:spPr/>
      <dgm:t>
        <a:bodyPr/>
        <a:lstStyle/>
        <a:p>
          <a:endParaRPr lang="da-DK"/>
        </a:p>
      </dgm:t>
    </dgm:pt>
    <dgm:pt modelId="{F4DB69C0-A84D-47CA-B22A-9EC8479C79BD}" type="sibTrans" cxnId="{F0079881-E51B-425D-B5A6-AA1FDB23C774}">
      <dgm:prSet/>
      <dgm:spPr/>
      <dgm:t>
        <a:bodyPr/>
        <a:lstStyle/>
        <a:p>
          <a:endParaRPr lang="da-DK"/>
        </a:p>
      </dgm:t>
    </dgm:pt>
    <dgm:pt modelId="{0226C9C1-8DE2-415C-B9A7-1052E4684AA8}">
      <dgm:prSet phldrT="[Tekst]"/>
      <dgm:spPr/>
      <dgm:t>
        <a:bodyPr/>
        <a:lstStyle/>
        <a:p>
          <a:r>
            <a:rPr lang="da-DK" dirty="0"/>
            <a:t>Interesse</a:t>
          </a:r>
        </a:p>
      </dgm:t>
    </dgm:pt>
    <dgm:pt modelId="{5D6D196F-E638-4727-AFD0-F383FBB745A5}" type="parTrans" cxnId="{66ED891B-8C5F-454C-94D1-A07021AAE9CE}">
      <dgm:prSet/>
      <dgm:spPr/>
      <dgm:t>
        <a:bodyPr/>
        <a:lstStyle/>
        <a:p>
          <a:endParaRPr lang="da-DK"/>
        </a:p>
      </dgm:t>
    </dgm:pt>
    <dgm:pt modelId="{FDA8D72F-510F-4B1C-AC9C-98F810C1A815}" type="sibTrans" cxnId="{66ED891B-8C5F-454C-94D1-A07021AAE9CE}">
      <dgm:prSet/>
      <dgm:spPr/>
      <dgm:t>
        <a:bodyPr/>
        <a:lstStyle/>
        <a:p>
          <a:endParaRPr lang="da-DK"/>
        </a:p>
      </dgm:t>
    </dgm:pt>
    <dgm:pt modelId="{F3C8EB28-0DC6-49C7-821A-0D9BDBAE9748}">
      <dgm:prSet phldrT="[Tekst]"/>
      <dgm:spPr>
        <a:solidFill>
          <a:srgbClr val="92D050"/>
        </a:solidFill>
      </dgm:spPr>
      <dgm:t>
        <a:bodyPr/>
        <a:lstStyle/>
        <a:p>
          <a:r>
            <a:rPr lang="da-DK" dirty="0">
              <a:solidFill>
                <a:schemeClr val="tx1"/>
              </a:solidFill>
            </a:rPr>
            <a:t>Implementering</a:t>
          </a:r>
        </a:p>
      </dgm:t>
    </dgm:pt>
    <dgm:pt modelId="{AB9B5D7C-5E2F-4BB5-9B14-3D7D80B13E4F}" type="parTrans" cxnId="{6D146C35-EA9C-43F4-AE15-C50BBB66E6CD}">
      <dgm:prSet/>
      <dgm:spPr/>
      <dgm:t>
        <a:bodyPr/>
        <a:lstStyle/>
        <a:p>
          <a:endParaRPr lang="da-DK"/>
        </a:p>
      </dgm:t>
    </dgm:pt>
    <dgm:pt modelId="{461F8664-57FD-4038-9D35-FC619C5485DF}" type="sibTrans" cxnId="{6D146C35-EA9C-43F4-AE15-C50BBB66E6CD}">
      <dgm:prSet/>
      <dgm:spPr/>
      <dgm:t>
        <a:bodyPr/>
        <a:lstStyle/>
        <a:p>
          <a:endParaRPr lang="da-DK"/>
        </a:p>
      </dgm:t>
    </dgm:pt>
    <dgm:pt modelId="{24C1FB0B-C243-4FB0-8C8D-05890FAACA4B}">
      <dgm:prSet phldrT="[Tekst]"/>
      <dgm:spPr>
        <a:solidFill>
          <a:srgbClr val="FF0000"/>
        </a:solidFill>
      </dgm:spPr>
      <dgm:t>
        <a:bodyPr/>
        <a:lstStyle/>
        <a:p>
          <a:r>
            <a:rPr lang="da-DK" dirty="0"/>
            <a:t>Service</a:t>
          </a:r>
        </a:p>
      </dgm:t>
    </dgm:pt>
    <dgm:pt modelId="{B4F91B45-8327-411B-A4A0-BAD981C6C356}" type="parTrans" cxnId="{5B28973C-D4C6-4D08-A29F-8958F4E0C512}">
      <dgm:prSet/>
      <dgm:spPr/>
      <dgm:t>
        <a:bodyPr/>
        <a:lstStyle/>
        <a:p>
          <a:endParaRPr lang="da-DK"/>
        </a:p>
      </dgm:t>
    </dgm:pt>
    <dgm:pt modelId="{BC3AFC24-B1D5-4B28-9736-257F60D9CEF8}" type="sibTrans" cxnId="{5B28973C-D4C6-4D08-A29F-8958F4E0C512}">
      <dgm:prSet/>
      <dgm:spPr/>
      <dgm:t>
        <a:bodyPr/>
        <a:lstStyle/>
        <a:p>
          <a:endParaRPr lang="da-DK"/>
        </a:p>
      </dgm:t>
    </dgm:pt>
    <dgm:pt modelId="{4768F756-06A8-454F-9CED-D4F2030C46A9}">
      <dgm:prSet phldrT="[Tekst]"/>
      <dgm:spPr>
        <a:solidFill>
          <a:srgbClr val="FFFF00"/>
        </a:solidFill>
      </dgm:spPr>
      <dgm:t>
        <a:bodyPr/>
        <a:lstStyle/>
        <a:p>
          <a:r>
            <a:rPr lang="da-DK" dirty="0">
              <a:solidFill>
                <a:schemeClr val="tx1"/>
              </a:solidFill>
            </a:rPr>
            <a:t>Koordinering</a:t>
          </a:r>
        </a:p>
      </dgm:t>
    </dgm:pt>
    <dgm:pt modelId="{D4D366BE-0AB3-4C6B-9357-398B7D936146}" type="parTrans" cxnId="{E27A872D-B6A5-46E1-B4CD-3491E2A2E0E3}">
      <dgm:prSet/>
      <dgm:spPr/>
      <dgm:t>
        <a:bodyPr/>
        <a:lstStyle/>
        <a:p>
          <a:endParaRPr lang="da-DK"/>
        </a:p>
      </dgm:t>
    </dgm:pt>
    <dgm:pt modelId="{71958611-6385-497F-B7E9-214AD997D922}" type="sibTrans" cxnId="{E27A872D-B6A5-46E1-B4CD-3491E2A2E0E3}">
      <dgm:prSet/>
      <dgm:spPr/>
      <dgm:t>
        <a:bodyPr/>
        <a:lstStyle/>
        <a:p>
          <a:endParaRPr lang="da-DK"/>
        </a:p>
      </dgm:t>
    </dgm:pt>
    <dgm:pt modelId="{CE0E3203-6E15-47A8-B7F6-F187F49A2DE7}" type="pres">
      <dgm:prSet presAssocID="{55F8E607-815D-4B44-9507-B73C0DED11F3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AE9F880-496E-42B3-8055-945BD821FEB8}" type="pres">
      <dgm:prSet presAssocID="{55F8E607-815D-4B44-9507-B73C0DED11F3}" presName="matrix" presStyleCnt="0"/>
      <dgm:spPr/>
    </dgm:pt>
    <dgm:pt modelId="{1C85BEE2-32D6-457A-B1BC-2558AEBD418A}" type="pres">
      <dgm:prSet presAssocID="{55F8E607-815D-4B44-9507-B73C0DED11F3}" presName="tile1" presStyleLbl="node1" presStyleIdx="0" presStyleCnt="4"/>
      <dgm:spPr/>
    </dgm:pt>
    <dgm:pt modelId="{DD88B25D-6AAC-45A8-8804-EB27A199AC2C}" type="pres">
      <dgm:prSet presAssocID="{55F8E607-815D-4B44-9507-B73C0DED11F3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C7219BFD-8ABE-47B4-BBF3-6DAA36D965D7}" type="pres">
      <dgm:prSet presAssocID="{55F8E607-815D-4B44-9507-B73C0DED11F3}" presName="tile2" presStyleLbl="node1" presStyleIdx="1" presStyleCnt="4" custLinFactNeighborX="-601" custLinFactNeighborY="-2338"/>
      <dgm:spPr/>
    </dgm:pt>
    <dgm:pt modelId="{901C9A66-23D1-4D1B-ACCB-C482E6F490DD}" type="pres">
      <dgm:prSet presAssocID="{55F8E607-815D-4B44-9507-B73C0DED11F3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A61C0CCB-6F9F-4CE2-AA38-6A1D170720AC}" type="pres">
      <dgm:prSet presAssocID="{55F8E607-815D-4B44-9507-B73C0DED11F3}" presName="tile3" presStyleLbl="node1" presStyleIdx="2" presStyleCnt="4"/>
      <dgm:spPr/>
    </dgm:pt>
    <dgm:pt modelId="{0A860B19-F22C-446B-B036-7D2B920792D4}" type="pres">
      <dgm:prSet presAssocID="{55F8E607-815D-4B44-9507-B73C0DED11F3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0464776E-B0DD-4882-987B-D3365BA4E02B}" type="pres">
      <dgm:prSet presAssocID="{55F8E607-815D-4B44-9507-B73C0DED11F3}" presName="tile4" presStyleLbl="node1" presStyleIdx="3" presStyleCnt="4"/>
      <dgm:spPr/>
    </dgm:pt>
    <dgm:pt modelId="{6B3B5589-8B0B-4918-AF3F-9EA75AEF193B}" type="pres">
      <dgm:prSet presAssocID="{55F8E607-815D-4B44-9507-B73C0DED11F3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E75C67D9-5DD0-42D4-8ACE-7F9F49B1EBBA}" type="pres">
      <dgm:prSet presAssocID="{55F8E607-815D-4B44-9507-B73C0DED11F3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3F9CE508-33F8-4204-9702-17F5B4ED3DD4}" type="presOf" srcId="{24C1FB0B-C243-4FB0-8C8D-05890FAACA4B}" destId="{0A860B19-F22C-446B-B036-7D2B920792D4}" srcOrd="1" destOrd="0" presId="urn:microsoft.com/office/officeart/2005/8/layout/matrix1"/>
    <dgm:cxn modelId="{EB82F314-413D-4DF2-A3D6-D1E9606C7F76}" type="presOf" srcId="{F3C8EB28-0DC6-49C7-821A-0D9BDBAE9748}" destId="{901C9A66-23D1-4D1B-ACCB-C482E6F490DD}" srcOrd="1" destOrd="0" presId="urn:microsoft.com/office/officeart/2005/8/layout/matrix1"/>
    <dgm:cxn modelId="{66ED891B-8C5F-454C-94D1-A07021AAE9CE}" srcId="{EBA078A2-40A7-4CE6-A1DB-9365ADAB67A3}" destId="{0226C9C1-8DE2-415C-B9A7-1052E4684AA8}" srcOrd="0" destOrd="0" parTransId="{5D6D196F-E638-4727-AFD0-F383FBB745A5}" sibTransId="{FDA8D72F-510F-4B1C-AC9C-98F810C1A815}"/>
    <dgm:cxn modelId="{E27A872D-B6A5-46E1-B4CD-3491E2A2E0E3}" srcId="{EBA078A2-40A7-4CE6-A1DB-9365ADAB67A3}" destId="{4768F756-06A8-454F-9CED-D4F2030C46A9}" srcOrd="3" destOrd="0" parTransId="{D4D366BE-0AB3-4C6B-9357-398B7D936146}" sibTransId="{71958611-6385-497F-B7E9-214AD997D922}"/>
    <dgm:cxn modelId="{6D146C35-EA9C-43F4-AE15-C50BBB66E6CD}" srcId="{EBA078A2-40A7-4CE6-A1DB-9365ADAB67A3}" destId="{F3C8EB28-0DC6-49C7-821A-0D9BDBAE9748}" srcOrd="1" destOrd="0" parTransId="{AB9B5D7C-5E2F-4BB5-9B14-3D7D80B13E4F}" sibTransId="{461F8664-57FD-4038-9D35-FC619C5485DF}"/>
    <dgm:cxn modelId="{5B28973C-D4C6-4D08-A29F-8958F4E0C512}" srcId="{EBA078A2-40A7-4CE6-A1DB-9365ADAB67A3}" destId="{24C1FB0B-C243-4FB0-8C8D-05890FAACA4B}" srcOrd="2" destOrd="0" parTransId="{B4F91B45-8327-411B-A4A0-BAD981C6C356}" sibTransId="{BC3AFC24-B1D5-4B28-9736-257F60D9CEF8}"/>
    <dgm:cxn modelId="{F0079881-E51B-425D-B5A6-AA1FDB23C774}" srcId="{55F8E607-815D-4B44-9507-B73C0DED11F3}" destId="{EBA078A2-40A7-4CE6-A1DB-9365ADAB67A3}" srcOrd="0" destOrd="0" parTransId="{3514C556-ECB6-4ABF-A438-185CE79BF223}" sibTransId="{F4DB69C0-A84D-47CA-B22A-9EC8479C79BD}"/>
    <dgm:cxn modelId="{DE9B8389-BF6D-4160-A1C8-B6019B5E6840}" type="presOf" srcId="{4768F756-06A8-454F-9CED-D4F2030C46A9}" destId="{0464776E-B0DD-4882-987B-D3365BA4E02B}" srcOrd="0" destOrd="0" presId="urn:microsoft.com/office/officeart/2005/8/layout/matrix1"/>
    <dgm:cxn modelId="{5EC949A0-705A-4E20-81DD-8DED35DD41DD}" type="presOf" srcId="{24C1FB0B-C243-4FB0-8C8D-05890FAACA4B}" destId="{A61C0CCB-6F9F-4CE2-AA38-6A1D170720AC}" srcOrd="0" destOrd="0" presId="urn:microsoft.com/office/officeart/2005/8/layout/matrix1"/>
    <dgm:cxn modelId="{986518A4-B450-412E-A1C8-945349B6E498}" type="presOf" srcId="{EBA078A2-40A7-4CE6-A1DB-9365ADAB67A3}" destId="{E75C67D9-5DD0-42D4-8ACE-7F9F49B1EBBA}" srcOrd="0" destOrd="0" presId="urn:microsoft.com/office/officeart/2005/8/layout/matrix1"/>
    <dgm:cxn modelId="{F09094BA-8E85-4803-957F-8C3BD3724D68}" type="presOf" srcId="{0226C9C1-8DE2-415C-B9A7-1052E4684AA8}" destId="{DD88B25D-6AAC-45A8-8804-EB27A199AC2C}" srcOrd="1" destOrd="0" presId="urn:microsoft.com/office/officeart/2005/8/layout/matrix1"/>
    <dgm:cxn modelId="{233BFFBA-CD48-4518-BE2A-FFA2D6001700}" type="presOf" srcId="{55F8E607-815D-4B44-9507-B73C0DED11F3}" destId="{CE0E3203-6E15-47A8-B7F6-F187F49A2DE7}" srcOrd="0" destOrd="0" presId="urn:microsoft.com/office/officeart/2005/8/layout/matrix1"/>
    <dgm:cxn modelId="{D28E0EC3-4A03-4AAC-822A-3D7488CE9E94}" type="presOf" srcId="{F3C8EB28-0DC6-49C7-821A-0D9BDBAE9748}" destId="{C7219BFD-8ABE-47B4-BBF3-6DAA36D965D7}" srcOrd="0" destOrd="0" presId="urn:microsoft.com/office/officeart/2005/8/layout/matrix1"/>
    <dgm:cxn modelId="{3B8D07FB-A7A1-4238-A6C9-6D8EE24D50BA}" type="presOf" srcId="{4768F756-06A8-454F-9CED-D4F2030C46A9}" destId="{6B3B5589-8B0B-4918-AF3F-9EA75AEF193B}" srcOrd="1" destOrd="0" presId="urn:microsoft.com/office/officeart/2005/8/layout/matrix1"/>
    <dgm:cxn modelId="{8E1183FC-E197-4945-ABF0-E0EFA8DFFC2B}" type="presOf" srcId="{0226C9C1-8DE2-415C-B9A7-1052E4684AA8}" destId="{1C85BEE2-32D6-457A-B1BC-2558AEBD418A}" srcOrd="0" destOrd="0" presId="urn:microsoft.com/office/officeart/2005/8/layout/matrix1"/>
    <dgm:cxn modelId="{DF3A69A8-2FCA-49EB-BF0C-51EE7B63C4D8}" type="presParOf" srcId="{CE0E3203-6E15-47A8-B7F6-F187F49A2DE7}" destId="{6AE9F880-496E-42B3-8055-945BD821FEB8}" srcOrd="0" destOrd="0" presId="urn:microsoft.com/office/officeart/2005/8/layout/matrix1"/>
    <dgm:cxn modelId="{B5A13D94-FF04-496B-97B7-0FD67E18DAC1}" type="presParOf" srcId="{6AE9F880-496E-42B3-8055-945BD821FEB8}" destId="{1C85BEE2-32D6-457A-B1BC-2558AEBD418A}" srcOrd="0" destOrd="0" presId="urn:microsoft.com/office/officeart/2005/8/layout/matrix1"/>
    <dgm:cxn modelId="{9018C01C-3F0C-4495-8B6C-1C3B2E7FD9E3}" type="presParOf" srcId="{6AE9F880-496E-42B3-8055-945BD821FEB8}" destId="{DD88B25D-6AAC-45A8-8804-EB27A199AC2C}" srcOrd="1" destOrd="0" presId="urn:microsoft.com/office/officeart/2005/8/layout/matrix1"/>
    <dgm:cxn modelId="{C973D7E4-1FE8-4411-80CA-781B52B67680}" type="presParOf" srcId="{6AE9F880-496E-42B3-8055-945BD821FEB8}" destId="{C7219BFD-8ABE-47B4-BBF3-6DAA36D965D7}" srcOrd="2" destOrd="0" presId="urn:microsoft.com/office/officeart/2005/8/layout/matrix1"/>
    <dgm:cxn modelId="{62B05B0D-76A8-4558-8825-E1FE04C2C5DE}" type="presParOf" srcId="{6AE9F880-496E-42B3-8055-945BD821FEB8}" destId="{901C9A66-23D1-4D1B-ACCB-C482E6F490DD}" srcOrd="3" destOrd="0" presId="urn:microsoft.com/office/officeart/2005/8/layout/matrix1"/>
    <dgm:cxn modelId="{F1B6CB21-DE0C-4813-8E6B-4566E2B7F461}" type="presParOf" srcId="{6AE9F880-496E-42B3-8055-945BD821FEB8}" destId="{A61C0CCB-6F9F-4CE2-AA38-6A1D170720AC}" srcOrd="4" destOrd="0" presId="urn:microsoft.com/office/officeart/2005/8/layout/matrix1"/>
    <dgm:cxn modelId="{11D01774-405B-40A3-B078-CE6DCDEB0B75}" type="presParOf" srcId="{6AE9F880-496E-42B3-8055-945BD821FEB8}" destId="{0A860B19-F22C-446B-B036-7D2B920792D4}" srcOrd="5" destOrd="0" presId="urn:microsoft.com/office/officeart/2005/8/layout/matrix1"/>
    <dgm:cxn modelId="{70A9B596-C4B7-4F2D-A02A-B246E7125C8C}" type="presParOf" srcId="{6AE9F880-496E-42B3-8055-945BD821FEB8}" destId="{0464776E-B0DD-4882-987B-D3365BA4E02B}" srcOrd="6" destOrd="0" presId="urn:microsoft.com/office/officeart/2005/8/layout/matrix1"/>
    <dgm:cxn modelId="{2B5600D1-BEE3-4568-B868-DB4DBA2C2DC7}" type="presParOf" srcId="{6AE9F880-496E-42B3-8055-945BD821FEB8}" destId="{6B3B5589-8B0B-4918-AF3F-9EA75AEF193B}" srcOrd="7" destOrd="0" presId="urn:microsoft.com/office/officeart/2005/8/layout/matrix1"/>
    <dgm:cxn modelId="{DD20F486-16C8-4C6B-AEC6-8B68C9147206}" type="presParOf" srcId="{CE0E3203-6E15-47A8-B7F6-F187F49A2DE7}" destId="{E75C67D9-5DD0-42D4-8ACE-7F9F49B1EBBA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85BEE2-32D6-457A-B1BC-2558AEBD418A}">
      <dsp:nvSpPr>
        <dsp:cNvPr id="0" name=""/>
        <dsp:cNvSpPr/>
      </dsp:nvSpPr>
      <dsp:spPr>
        <a:xfrm rot="16200000">
          <a:off x="674046" y="-674046"/>
          <a:ext cx="1248240" cy="2596333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000" kern="1200" dirty="0"/>
            <a:t>Interesse</a:t>
          </a:r>
        </a:p>
      </dsp:txBody>
      <dsp:txXfrm rot="5400000">
        <a:off x="0" y="0"/>
        <a:ext cx="2596333" cy="936180"/>
      </dsp:txXfrm>
    </dsp:sp>
    <dsp:sp modelId="{C7219BFD-8ABE-47B4-BBF3-6DAA36D965D7}">
      <dsp:nvSpPr>
        <dsp:cNvPr id="0" name=""/>
        <dsp:cNvSpPr/>
      </dsp:nvSpPr>
      <dsp:spPr>
        <a:xfrm>
          <a:off x="2580729" y="0"/>
          <a:ext cx="2596333" cy="1248240"/>
        </a:xfrm>
        <a:prstGeom prst="round1Rect">
          <a:avLst/>
        </a:prstGeom>
        <a:solidFill>
          <a:srgbClr val="92D05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000" kern="1200" dirty="0">
              <a:solidFill>
                <a:schemeClr val="tx1"/>
              </a:solidFill>
            </a:rPr>
            <a:t>Implementering</a:t>
          </a:r>
        </a:p>
      </dsp:txBody>
      <dsp:txXfrm>
        <a:off x="2580729" y="0"/>
        <a:ext cx="2596333" cy="936180"/>
      </dsp:txXfrm>
    </dsp:sp>
    <dsp:sp modelId="{A61C0CCB-6F9F-4CE2-AA38-6A1D170720AC}">
      <dsp:nvSpPr>
        <dsp:cNvPr id="0" name=""/>
        <dsp:cNvSpPr/>
      </dsp:nvSpPr>
      <dsp:spPr>
        <a:xfrm rot="10800000">
          <a:off x="0" y="1248240"/>
          <a:ext cx="2596333" cy="1248240"/>
        </a:xfrm>
        <a:prstGeom prst="round1Rect">
          <a:avLst/>
        </a:prstGeom>
        <a:solidFill>
          <a:srgbClr val="FF0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000" kern="1200" dirty="0"/>
            <a:t>Service</a:t>
          </a:r>
        </a:p>
      </dsp:txBody>
      <dsp:txXfrm rot="10800000">
        <a:off x="0" y="1560300"/>
        <a:ext cx="2596333" cy="936180"/>
      </dsp:txXfrm>
    </dsp:sp>
    <dsp:sp modelId="{0464776E-B0DD-4882-987B-D3365BA4E02B}">
      <dsp:nvSpPr>
        <dsp:cNvPr id="0" name=""/>
        <dsp:cNvSpPr/>
      </dsp:nvSpPr>
      <dsp:spPr>
        <a:xfrm rot="5400000">
          <a:off x="3270379" y="574194"/>
          <a:ext cx="1248240" cy="2596333"/>
        </a:xfrm>
        <a:prstGeom prst="round1Rect">
          <a:avLst/>
        </a:prstGeom>
        <a:solidFill>
          <a:srgbClr val="FFFF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000" kern="1200" dirty="0">
              <a:solidFill>
                <a:schemeClr val="tx1"/>
              </a:solidFill>
            </a:rPr>
            <a:t>Koordinering</a:t>
          </a:r>
        </a:p>
      </dsp:txBody>
      <dsp:txXfrm rot="-5400000">
        <a:off x="2596333" y="1560300"/>
        <a:ext cx="2596333" cy="936180"/>
      </dsp:txXfrm>
    </dsp:sp>
    <dsp:sp modelId="{E75C67D9-5DD0-42D4-8ACE-7F9F49B1EBBA}">
      <dsp:nvSpPr>
        <dsp:cNvPr id="0" name=""/>
        <dsp:cNvSpPr/>
      </dsp:nvSpPr>
      <dsp:spPr>
        <a:xfrm>
          <a:off x="1817433" y="936180"/>
          <a:ext cx="1557799" cy="62412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000" kern="1200" dirty="0"/>
            <a:t>Bestyrelsen</a:t>
          </a:r>
        </a:p>
      </dsp:txBody>
      <dsp:txXfrm>
        <a:off x="1847900" y="966647"/>
        <a:ext cx="1496865" cy="5631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0.59643</cdr:x>
      <cdr:y>0.12414</cdr:y>
    </cdr:from>
    <cdr:to>
      <cdr:x>0.84286</cdr:x>
      <cdr:y>0.20377</cdr:y>
    </cdr:to>
    <cdr:sp macro="" textlink="">
      <cdr:nvSpPr>
        <cdr:cNvPr id="2" name="Tekstfelt 1">
          <a:extLst xmlns:a="http://schemas.openxmlformats.org/drawingml/2006/main">
            <a:ext uri="{FF2B5EF4-FFF2-40B4-BE49-F238E27FC236}">
              <a16:creationId xmlns:a16="http://schemas.microsoft.com/office/drawing/2014/main" id="{2D92B7A5-D9D9-A916-5FB9-10B1E3914338}"/>
            </a:ext>
          </a:extLst>
        </cdr:cNvPr>
        <cdr:cNvSpPr txBox="1"/>
      </cdr:nvSpPr>
      <cdr:spPr>
        <a:xfrm xmlns:a="http://schemas.openxmlformats.org/drawingml/2006/main">
          <a:off x="4241800" y="613833"/>
          <a:ext cx="1752600" cy="393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da-DK" sz="1100"/>
        </a:p>
      </cdr:txBody>
    </cdr:sp>
  </cdr:relSizeAnchor>
  <cdr:relSizeAnchor xmlns:cdr="http://schemas.openxmlformats.org/drawingml/2006/chartDrawing">
    <cdr:from>
      <cdr:x>0.17114</cdr:x>
      <cdr:y>0.15227</cdr:y>
    </cdr:from>
    <cdr:to>
      <cdr:x>0.48304</cdr:x>
      <cdr:y>0.22697</cdr:y>
    </cdr:to>
    <cdr:sp macro="" textlink="">
      <cdr:nvSpPr>
        <cdr:cNvPr id="3" name="Tekstfelt 10">
          <a:extLst xmlns:a="http://schemas.openxmlformats.org/drawingml/2006/main">
            <a:ext uri="{FF2B5EF4-FFF2-40B4-BE49-F238E27FC236}">
              <a16:creationId xmlns:a16="http://schemas.microsoft.com/office/drawing/2014/main" id="{EB380495-FA96-6CE4-D0C4-D5149FA10A95}"/>
            </a:ext>
          </a:extLst>
        </cdr:cNvPr>
        <cdr:cNvSpPr txBox="1"/>
      </cdr:nvSpPr>
      <cdr:spPr>
        <a:xfrm xmlns:a="http://schemas.openxmlformats.org/drawingml/2006/main" rot="1709797">
          <a:off x="1217152" y="752915"/>
          <a:ext cx="2218200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a-DK" b="1" dirty="0"/>
            <a:t>Service</a:t>
          </a:r>
        </a:p>
      </cdr:txBody>
    </cdr:sp>
  </cdr:relSizeAnchor>
  <cdr:relSizeAnchor xmlns:cdr="http://schemas.openxmlformats.org/drawingml/2006/chartDrawing">
    <cdr:from>
      <cdr:x>0</cdr:x>
      <cdr:y>0.70083</cdr:y>
    </cdr:from>
    <cdr:to>
      <cdr:x>0.3119</cdr:x>
      <cdr:y>0.77553</cdr:y>
    </cdr:to>
    <cdr:sp macro="" textlink="">
      <cdr:nvSpPr>
        <cdr:cNvPr id="4" name="Tekstfelt 12">
          <a:extLst xmlns:a="http://schemas.openxmlformats.org/drawingml/2006/main">
            <a:ext uri="{FF2B5EF4-FFF2-40B4-BE49-F238E27FC236}">
              <a16:creationId xmlns:a16="http://schemas.microsoft.com/office/drawing/2014/main" id="{7CA14BE7-21DC-A206-852B-CEAAFB6FBDFF}"/>
            </a:ext>
          </a:extLst>
        </cdr:cNvPr>
        <cdr:cNvSpPr txBox="1"/>
      </cdr:nvSpPr>
      <cdr:spPr>
        <a:xfrm xmlns:a="http://schemas.openxmlformats.org/drawingml/2006/main" rot="20237459">
          <a:off x="-2554689" y="3465289"/>
          <a:ext cx="2218200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a-DK" b="1" dirty="0"/>
            <a:t>Implementering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0.59643</cdr:x>
      <cdr:y>0.12414</cdr:y>
    </cdr:from>
    <cdr:to>
      <cdr:x>0.84286</cdr:x>
      <cdr:y>0.20377</cdr:y>
    </cdr:to>
    <cdr:sp macro="" textlink="">
      <cdr:nvSpPr>
        <cdr:cNvPr id="2" name="Tekstfelt 1">
          <a:extLst xmlns:a="http://schemas.openxmlformats.org/drawingml/2006/main">
            <a:ext uri="{FF2B5EF4-FFF2-40B4-BE49-F238E27FC236}">
              <a16:creationId xmlns:a16="http://schemas.microsoft.com/office/drawing/2014/main" id="{2D92B7A5-D9D9-A916-5FB9-10B1E3914338}"/>
            </a:ext>
          </a:extLst>
        </cdr:cNvPr>
        <cdr:cNvSpPr txBox="1"/>
      </cdr:nvSpPr>
      <cdr:spPr>
        <a:xfrm xmlns:a="http://schemas.openxmlformats.org/drawingml/2006/main">
          <a:off x="4241800" y="613833"/>
          <a:ext cx="1752600" cy="393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da-DK" sz="110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0.59643</cdr:x>
      <cdr:y>0.12414</cdr:y>
    </cdr:from>
    <cdr:to>
      <cdr:x>0.84286</cdr:x>
      <cdr:y>0.20377</cdr:y>
    </cdr:to>
    <cdr:sp macro="" textlink="">
      <cdr:nvSpPr>
        <cdr:cNvPr id="2" name="Tekstfelt 1">
          <a:extLst xmlns:a="http://schemas.openxmlformats.org/drawingml/2006/main">
            <a:ext uri="{FF2B5EF4-FFF2-40B4-BE49-F238E27FC236}">
              <a16:creationId xmlns:a16="http://schemas.microsoft.com/office/drawing/2014/main" id="{2D92B7A5-D9D9-A916-5FB9-10B1E3914338}"/>
            </a:ext>
          </a:extLst>
        </cdr:cNvPr>
        <cdr:cNvSpPr txBox="1"/>
      </cdr:nvSpPr>
      <cdr:spPr>
        <a:xfrm xmlns:a="http://schemas.openxmlformats.org/drawingml/2006/main">
          <a:off x="4241800" y="613833"/>
          <a:ext cx="1752600" cy="393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da-DK" sz="110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>
            <a:extLst>
              <a:ext uri="{FF2B5EF4-FFF2-40B4-BE49-F238E27FC236}">
                <a16:creationId xmlns:a16="http://schemas.microsoft.com/office/drawing/2014/main" id="{F7817348-FBD2-40FC-AC06-BE3327A8A71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B495711-8F36-4BCF-AF5E-3CD9838B8EE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385BD8-D806-4253-B436-EAD9EB977419}" type="datetimeFigureOut">
              <a:rPr lang="da-DK" smtClean="0"/>
              <a:t>06-10-2025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3E2E674-7047-4A3A-A006-7A666E90AD0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5546D41-0159-4877-B711-20CEF027BF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42305-1E69-48FC-9182-B5059015B8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732045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65402-802A-C644-ACA1-A106A7847617}" type="datetimeFigureOut">
              <a:rPr lang="da-DK" smtClean="0"/>
              <a:t>06-10-2025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8C585E-489E-B649-AD7A-61C7E352C24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62402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8C585E-489E-B649-AD7A-61C7E352C24D}" type="slidenum">
              <a:rPr lang="da-DK" smtClean="0"/>
              <a:t>1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307039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F9B15-E78A-4594-9077-DBD88353D8AF}" type="slidenum">
              <a:rPr lang="da-DK" smtClean="0"/>
              <a:t>2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367607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lnSpc>
                <a:spcPct val="107000"/>
              </a:lnSpc>
              <a:buFont typeface="Symbol" panose="05050102010706020507" pitchFamily="18" charset="2"/>
              <a:buNone/>
            </a:pPr>
            <a:r>
              <a:rPr lang="da-DK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INTERESSEORGAN</a:t>
            </a:r>
          </a:p>
          <a:p>
            <a:pPr marL="0" lvl="0" indent="0">
              <a:lnSpc>
                <a:spcPct val="107000"/>
              </a:lnSpc>
              <a:buFont typeface="Symbol" panose="05050102010706020507" pitchFamily="18" charset="2"/>
              <a:buNone/>
            </a:pPr>
            <a:r>
              <a:rPr lang="da-DK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Send flere penge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a-DK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Tildelingsmodel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a-DK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Daginstitutioners åbningstider 24/7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a-DK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Busser/køreplaner, trafiksikkervej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a-DK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Prioriter eget lokalsamfund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a-DK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Jeg er her for mit barn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da-DK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Jeg kontrollerer, at de gør det godt nok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None/>
            </a:pPr>
            <a:r>
              <a:rPr lang="da-DK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KOORDINERINGSORGAN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a-DK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Jeg er her, de kan bare ringe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a-DK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Arrangør af aktiviteter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a-DK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Jeg spørger alle, jeg møder på min vej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a-DK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Arrangere dialogmøder </a:t>
            </a:r>
            <a:r>
              <a:rPr lang="da-DK" sz="12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 forældre</a:t>
            </a:r>
            <a:endParaRPr lang="da-DK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da-DK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Indsamling af holdninger før høringssvar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None/>
            </a:pPr>
            <a:r>
              <a:rPr lang="da-DK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IMPLEMENTERINGSORGANG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a-DK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Sikre opfyldelse af kommunens mål og rammer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a-DK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Jeg laver handleplaner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a-DK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Fordeling af puljer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a-DK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Omsætte budgetter og besparelser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a-DK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Vedtage principper, tilsyn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a-DK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lokale mål – ingen sukker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a-DK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Prioritering og drift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da-DK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 tage det på sig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None/>
            </a:pPr>
            <a:r>
              <a:rPr lang="da-DK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SERVICEORGAN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a-DK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Legestativ og kage - Jeg har en gravko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a-DK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Sætte egne interesser og ideer i spil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a-DK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Jeg er den hjælpende hånd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da-DK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Der er flere mæslingeudbrud – har du vaccineret dit barn?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None/>
            </a:pPr>
            <a:endParaRPr lang="da-DK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None/>
            </a:pPr>
            <a:endParaRPr lang="da-DK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D1DF4C-43E2-4EC1-8F8A-9F79EEC928E0}" type="slidenum">
              <a:rPr lang="da-DK" smtClean="0"/>
              <a:t>3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898454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baseline="0" dirty="0"/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F9B15-E78A-4594-9077-DBD88353D8AF}" type="slidenum">
              <a:rPr lang="da-DK" smtClean="0"/>
              <a:t>4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367607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F9B15-E78A-4594-9077-DBD88353D8AF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06876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F9B15-E78A-4594-9077-DBD88353D8AF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06876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F9B15-E78A-4594-9077-DBD88353D8AF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0687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7CC10-ADBB-43B6-B95B-AD58926FDA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0000" y="1773238"/>
            <a:ext cx="9000000" cy="2911650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Titel slide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947F9D-A5CF-4BAA-8E9D-E555BA6E81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000" y="4684889"/>
            <a:ext cx="9000000" cy="1804811"/>
          </a:xfrm>
        </p:spPr>
        <p:txBody>
          <a:bodyPr>
            <a:normAutofit/>
          </a:bodyPr>
          <a:lstStyle>
            <a:lvl1pPr marL="0" indent="0" algn="l">
              <a:spcBef>
                <a:spcPts val="8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Undertitel. Baggrundsfarve kan ændres via Design – Formater baggrund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6F843A9-CEB3-2746-B38B-8126943ECD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277054"/>
            <a:ext cx="2151200" cy="652642"/>
          </a:xfrm>
          <a:prstGeom prst="rect">
            <a:avLst/>
          </a:prstGeom>
          <a:noFill/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A96D30C-B4DE-FA45-9F40-AE33CBFD2C3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100" y="-936000"/>
            <a:ext cx="55118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207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C8278-6945-437F-BCF1-F493602FD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5"/>
            <a:ext cx="11522076" cy="1116013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da-DK" dirty="0"/>
              <a:t>Indholdsslide med billede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F0F0AA-0B79-44E6-A2FB-C22E3A657E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1773238"/>
            <a:ext cx="5761038" cy="4176712"/>
          </a:xfrm>
        </p:spPr>
        <p:txBody>
          <a:bodyPr lIns="216000" tIns="216000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95E185-EAE7-4BB6-B0CA-E457EDFF0E1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60000" y="1793874"/>
            <a:ext cx="5448663" cy="4156075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Billede i højre side kan ændres ved at dobbeltklikke på det og vælge Skift billede.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D99DABF-54DA-4149-AC6C-F679A277AA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F211E29-8ABB-AB45-B263-4C24CDE5C8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6. oktober 2025</a:t>
            </a:fld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EE7D8949-9AEB-344B-969B-9397B322BC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831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C8278-6945-437F-BCF1-F493602FD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5"/>
            <a:ext cx="11522076" cy="1116013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95E185-EAE7-4BB6-B0CA-E457EDFF0E1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60000" y="1793874"/>
            <a:ext cx="5448663" cy="4156075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Højre side med placeholder for graf. Farver kan ændres via ved at dobbeltklikke på graf, vælge Design og Skift farver.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D99DABF-54DA-4149-AC6C-F679A277AA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6658C60F-EED3-FA41-92AD-286AFB47376A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6096000" y="1773238"/>
            <a:ext cx="5761037" cy="4156074"/>
          </a:xfrm>
        </p:spPr>
        <p:txBody>
          <a:bodyPr lIns="216000" tIns="216000" rIns="7200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lvl1pPr>
          </a:lstStyle>
          <a:p>
            <a:pPr marL="457200" marR="0" lvl="0" indent="-45720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icon to add graph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7109C7A-8BD9-A242-BEB9-33D041016A72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6. oktober 2025</a:t>
            </a:fld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1EC95A8-3B92-0A40-B7D8-C906E8558B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317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#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DEE39-2EEE-4532-A2D5-A8B3AB2910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11497038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Kontakt information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AD52DAD-08CD-494C-B12F-B2B460B35B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ECAFEEAA-F34C-3A49-B45E-16083E4D13F4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362460" y="3510956"/>
            <a:ext cx="5471240" cy="2438993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Bosætningskoordinator</a:t>
            </a:r>
            <a:br>
              <a:rPr lang="da-DK" dirty="0"/>
            </a:br>
            <a:r>
              <a:rPr lang="da-DK" dirty="0"/>
              <a:t>T: </a:t>
            </a:r>
            <a:r>
              <a:rPr lang="da-DK" dirty="0" err="1"/>
              <a:t>xxxx</a:t>
            </a:r>
            <a:r>
              <a:rPr lang="da-DK" dirty="0"/>
              <a:t> </a:t>
            </a:r>
            <a:r>
              <a:rPr lang="da-DK" dirty="0" err="1"/>
              <a:t>xxxx</a:t>
            </a:r>
            <a:br>
              <a:rPr lang="da-DK" dirty="0"/>
            </a:br>
            <a:r>
              <a:rPr lang="da-DK" dirty="0"/>
              <a:t>E: </a:t>
            </a:r>
            <a:r>
              <a:rPr lang="da-DK" dirty="0" err="1"/>
              <a:t>abc@haderslev.dk</a:t>
            </a:r>
            <a:endParaRPr lang="da-DK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F590FCC2-5FF6-424D-BC80-F4BA884ABA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6. oktober 2025</a:t>
            </a:fld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B136329-1676-444C-A154-877B09088B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D5280FE5-2D09-9B49-878D-0E88B2B405A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60000" y="2944461"/>
            <a:ext cx="5473700" cy="540984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/>
              <a:t>Navn</a:t>
            </a:r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EBECF8F-A974-C540-8328-9BE45D3BBA0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116000" y="1773727"/>
            <a:ext cx="3960000" cy="3960000"/>
          </a:xfrm>
          <a:prstGeom prst="ellipse">
            <a:avLst/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da-DK" dirty="0"/>
              <a:t>Klik på ikon for at tilføje billede</a:t>
            </a:r>
          </a:p>
        </p:txBody>
      </p:sp>
    </p:spTree>
    <p:extLst>
      <p:ext uri="{BB962C8B-B14F-4D97-AF65-F5344CB8AC3E}">
        <p14:creationId xmlns:p14="http://schemas.microsoft.com/office/powerpoint/2010/main" val="33814813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DEE39-2EEE-4532-A2D5-A8B3AB2910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11497038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Kontakt information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AD52DAD-08CD-494C-B12F-B2B460B35B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ECAFEEAA-F34C-3A49-B45E-16083E4D13F4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337423" y="4425352"/>
            <a:ext cx="5471240" cy="1366551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Bosætningskoordinator</a:t>
            </a:r>
            <a:br>
              <a:rPr lang="da-DK" dirty="0"/>
            </a:br>
            <a:r>
              <a:rPr lang="da-DK" dirty="0"/>
              <a:t>T: </a:t>
            </a:r>
            <a:r>
              <a:rPr lang="da-DK" dirty="0" err="1"/>
              <a:t>xxxx</a:t>
            </a:r>
            <a:r>
              <a:rPr lang="da-DK" dirty="0"/>
              <a:t> </a:t>
            </a:r>
            <a:r>
              <a:rPr lang="da-DK" dirty="0" err="1"/>
              <a:t>xxxx</a:t>
            </a:r>
            <a:br>
              <a:rPr lang="da-DK" dirty="0"/>
            </a:br>
            <a:r>
              <a:rPr lang="da-DK" dirty="0"/>
              <a:t>E: </a:t>
            </a:r>
            <a:r>
              <a:rPr lang="da-DK" dirty="0" err="1"/>
              <a:t>abc@haderslev.dk</a:t>
            </a:r>
            <a:endParaRPr lang="da-DK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F590FCC2-5FF6-424D-BC80-F4BA884ABA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6. oktober 2025</a:t>
            </a:fld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B136329-1676-444C-A154-877B09088B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D5280FE5-2D09-9B49-878D-0E88B2B405A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34963" y="3858857"/>
            <a:ext cx="5473700" cy="540984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/>
              <a:t>Navn</a:t>
            </a:r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EBECF8F-A974-C540-8328-9BE45D3BBA0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171813" y="1863393"/>
            <a:ext cx="1800000" cy="1800000"/>
          </a:xfrm>
          <a:prstGeom prst="ellipse">
            <a:avLst/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da-DK" dirty="0"/>
              <a:t>Tilføje billede</a:t>
            </a:r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49E52E13-724D-8D45-8303-AB875904C61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932850" y="1863393"/>
            <a:ext cx="1800000" cy="1800000"/>
          </a:xfrm>
          <a:prstGeom prst="ellipse">
            <a:avLst/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da-DK" dirty="0"/>
              <a:t>Tilføje billede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82F3B229-A397-D34F-AE48-A5674077F956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6098460" y="4425353"/>
            <a:ext cx="5471240" cy="1366550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Bosætningskoordinator</a:t>
            </a:r>
            <a:br>
              <a:rPr lang="da-DK" dirty="0"/>
            </a:br>
            <a:r>
              <a:rPr lang="da-DK" dirty="0"/>
              <a:t>T: </a:t>
            </a:r>
            <a:r>
              <a:rPr lang="da-DK" dirty="0" err="1"/>
              <a:t>xxxx</a:t>
            </a:r>
            <a:r>
              <a:rPr lang="da-DK" dirty="0"/>
              <a:t> </a:t>
            </a:r>
            <a:r>
              <a:rPr lang="da-DK" dirty="0" err="1"/>
              <a:t>xxxx</a:t>
            </a:r>
            <a:br>
              <a:rPr lang="da-DK" dirty="0"/>
            </a:br>
            <a:r>
              <a:rPr lang="da-DK" dirty="0"/>
              <a:t>E: </a:t>
            </a:r>
            <a:r>
              <a:rPr lang="da-DK" dirty="0" err="1"/>
              <a:t>abc@haderslev.dk</a:t>
            </a:r>
            <a:endParaRPr lang="da-DK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A456889E-6BC7-274D-BFBE-DCBB4E352887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096000" y="3858857"/>
            <a:ext cx="5473700" cy="540984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/>
              <a:t>Navn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760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0E988-596C-451D-A0EC-83A8BAAA6E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4E20A95-9A8F-064D-A390-2BF6F2E6A2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9756F382-C6D9-104E-9C29-50172A5B97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6. oktober 2025</a:t>
            </a:fld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62C9CBF-B073-E340-B0DC-A4C0B36D7D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683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9DC3752-3B82-F540-8922-5DFC664AB1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A1478E1-D364-5D41-9D38-53C3608D24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6. oktober 2025</a:t>
            </a:fld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FDEA433-C512-254B-AA03-F0BEF87DB4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7046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E5CF7-552C-4201-BA11-AF30B321ED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11485748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Indholdsslide med </a:t>
            </a:r>
            <a:r>
              <a:rPr lang="da-DK" dirty="0" err="1"/>
              <a:t>bullet</a:t>
            </a:r>
            <a:r>
              <a:rPr lang="da-DK" dirty="0"/>
              <a:t> points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B2720-0BA7-4825-BABD-E59774CB6C0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59999" y="1773238"/>
            <a:ext cx="5448663" cy="4176712"/>
          </a:xfrm>
        </p:spPr>
        <p:txBody>
          <a:bodyPr/>
          <a:lstStyle/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513AF8-13A0-4929-A5DA-6CB6FDA0C70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096000" y="1773238"/>
            <a:ext cx="5749748" cy="4176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9E3D79E-6CA8-5A45-961F-CB82615887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1640D19-4465-B144-A478-209FA71D09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6. oktober 2025</a:t>
            </a:fld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5EA53EFD-4801-7C47-9F94-15CFE06000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375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5F9C59-283E-46FB-B393-3D7FB7E162A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34963" y="1773238"/>
            <a:ext cx="5473700" cy="540984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a-DK" dirty="0"/>
              <a:t>Undertitel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188162B6-D025-754D-BF39-AF687F008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0C28AAA0-6444-3D45-B925-8AC168EF78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9" y="333374"/>
            <a:ext cx="11497037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F7A9FE17-0988-A04F-B384-4F6964A1C30D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107906" y="1773239"/>
            <a:ext cx="5761038" cy="540984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a-DK" dirty="0"/>
              <a:t>Undertitel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848BF741-FD0C-1444-8A00-F58CF2B9C071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334962" y="2551291"/>
            <a:ext cx="5473699" cy="3398659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E2FABDBB-7147-3B40-B9EE-2AC821C939AD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096000" y="2551291"/>
            <a:ext cx="5761038" cy="3398659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B22368B0-AE80-CB43-A23E-27278FA9E5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6. oktober 2025</a:t>
            </a:fld>
            <a:endParaRPr lang="en-US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A346EF48-F150-F54F-817E-2CAE9D314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5171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718DB0-7E18-42DE-9D6D-27DCAF1AC49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59999" y="1773238"/>
            <a:ext cx="5448664" cy="4176712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err="1"/>
              <a:t>Tekst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A0A77AD-9DC1-CC47-B729-E822294D62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60C0576-1FDB-9440-B068-C806B295F25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108519" y="1777053"/>
            <a:ext cx="5723482" cy="4176712"/>
          </a:xfrm>
        </p:spPr>
        <p:txBody>
          <a:bodyPr/>
          <a:lstStyle/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0AC3B2C-DF45-FA45-89C5-5A29D28660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11497038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0B19E4D9-5C1F-C145-9AE2-93C2BA554A7E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6. oktober 2025</a:t>
            </a:fld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3C0DA81D-A4F3-7949-B15E-A133DDBA76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2648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392AD-A4BB-44EE-880F-615E0C4511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1E6587-2ED7-4861-98F6-BDEEB0659F6C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368A705-6C8E-3041-B1E5-949B242B20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26836F35-8D6D-F844-A6B4-0538DC766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6. oktober 2025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0C679F5-5316-EE49-9188-13B4D359B8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847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Pictur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7CC10-ADBB-43B6-B95B-AD58926FDA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0000" y="1773238"/>
            <a:ext cx="7200000" cy="2911650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Titel slide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947F9D-A5CF-4BAA-8E9D-E555BA6E81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000" y="4684888"/>
            <a:ext cx="7200000" cy="1804811"/>
          </a:xfrm>
        </p:spPr>
        <p:txBody>
          <a:bodyPr>
            <a:normAutofit/>
          </a:bodyPr>
          <a:lstStyle>
            <a:lvl1pPr marL="0" indent="0" algn="l">
              <a:spcBef>
                <a:spcPts val="8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Undertitel. Baggrundsfarve kan ændres via Design </a:t>
            </a:r>
            <a:r>
              <a:rPr lang="mr-IN" dirty="0"/>
              <a:t>–</a:t>
            </a:r>
            <a:r>
              <a:rPr lang="da-DK" dirty="0"/>
              <a:t> Formater baggrund. Billede kan ændres ved at dobbeltklikke billede og vælge Skift billede.</a:t>
            </a:r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124AAC30-F868-E944-93BD-AB1BEE1175A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954350" y="0"/>
            <a:ext cx="4237650" cy="6858001"/>
          </a:xfrm>
          <a:custGeom>
            <a:avLst/>
            <a:gdLst>
              <a:gd name="connsiteX0" fmla="*/ 2899423 w 4237650"/>
              <a:gd name="connsiteY0" fmla="*/ 0 h 6858001"/>
              <a:gd name="connsiteX1" fmla="*/ 4237650 w 4237650"/>
              <a:gd name="connsiteY1" fmla="*/ 4384 h 6858001"/>
              <a:gd name="connsiteX2" fmla="*/ 4237650 w 4237650"/>
              <a:gd name="connsiteY2" fmla="*/ 6858001 h 6858001"/>
              <a:gd name="connsiteX3" fmla="*/ 1473870 w 4237650"/>
              <a:gd name="connsiteY3" fmla="*/ 6858001 h 6858001"/>
              <a:gd name="connsiteX4" fmla="*/ 1357999 w 4237650"/>
              <a:gd name="connsiteY4" fmla="*/ 6740982 h 6858001"/>
              <a:gd name="connsiteX5" fmla="*/ 223 w 4237650"/>
              <a:gd name="connsiteY5" fmla="*/ 3529761 h 6858001"/>
              <a:gd name="connsiteX6" fmla="*/ 3003 w 4237650"/>
              <a:gd name="connsiteY6" fmla="*/ 2927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37650" h="6858001">
                <a:moveTo>
                  <a:pt x="2899423" y="0"/>
                </a:moveTo>
                <a:lnTo>
                  <a:pt x="4237650" y="4384"/>
                </a:lnTo>
                <a:lnTo>
                  <a:pt x="4237650" y="6858001"/>
                </a:lnTo>
                <a:lnTo>
                  <a:pt x="1473870" y="6858001"/>
                </a:lnTo>
                <a:lnTo>
                  <a:pt x="1357999" y="6740982"/>
                </a:lnTo>
                <a:cubicBezTo>
                  <a:pt x="606095" y="5935145"/>
                  <a:pt x="2667" y="4805149"/>
                  <a:pt x="223" y="3529761"/>
                </a:cubicBezTo>
                <a:cubicBezTo>
                  <a:pt x="223" y="2682794"/>
                  <a:pt x="-1168" y="593901"/>
                  <a:pt x="3003" y="2927"/>
                </a:cubicBez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lIns="216000" tIns="216000">
            <a:noAutofit/>
          </a:bodyPr>
          <a:lstStyle>
            <a:lvl1pPr marL="0" indent="0">
              <a:buNone/>
              <a:defRPr sz="1400" i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på ikon for at tilføje billede</a:t>
            </a:r>
            <a:endParaRPr lang="en-US" dirty="0"/>
          </a:p>
        </p:txBody>
      </p:sp>
      <p:pic>
        <p:nvPicPr>
          <p:cNvPr id="6" name="Picture 10">
            <a:extLst>
              <a:ext uri="{FF2B5EF4-FFF2-40B4-BE49-F238E27FC236}">
                <a16:creationId xmlns:a16="http://schemas.microsoft.com/office/drawing/2014/main" id="{E9CBEEBB-5BD9-41D9-82D4-72560B96D7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238108"/>
            <a:ext cx="2151200" cy="65264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905006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80095F-0FDD-40B5-8EF2-8E6577456413}"/>
              </a:ext>
            </a:extLst>
          </p:cNvPr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2A0660-0C3D-47E4-9BE8-3B9F007BC62F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24701F-7BAC-E449-A739-D599CAB06F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AE58817C-4D6D-164D-BFF8-9C12960402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6. oktober 2025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834743D-B76C-8D40-B35A-8955C7A112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420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96A3273B-C137-A645-803B-1732A5BFA21F}"/>
              </a:ext>
            </a:extLst>
          </p:cNvPr>
          <p:cNvSpPr/>
          <p:nvPr userDrawn="1"/>
        </p:nvSpPr>
        <p:spPr>
          <a:xfrm flipH="1">
            <a:off x="180621" y="-1"/>
            <a:ext cx="12011377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09FFAAC-F341-144B-9DA2-EAD87D4B71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0000" y="1773238"/>
            <a:ext cx="9000000" cy="2911650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Titel</a:t>
            </a:r>
            <a:r>
              <a:rPr lang="en-US" dirty="0"/>
              <a:t> </a:t>
            </a:r>
            <a:r>
              <a:rPr lang="en-US" dirty="0" err="1"/>
              <a:t>sektion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A4519358-6722-2D4A-84BA-8B3BDD072A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000" y="4684889"/>
            <a:ext cx="9000000" cy="1804811"/>
          </a:xfrm>
        </p:spPr>
        <p:txBody>
          <a:bodyPr>
            <a:normAutofit/>
          </a:bodyPr>
          <a:lstStyle>
            <a:lvl1pPr marL="0" indent="0" algn="l"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Undertitel. Baggrundsfarve kan ændres via Design </a:t>
            </a:r>
            <a:r>
              <a:rPr lang="mr-IN" dirty="0"/>
              <a:t>–</a:t>
            </a:r>
            <a:r>
              <a:rPr lang="da-DK" dirty="0"/>
              <a:t> Formater baggrund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3894C80-4877-EA47-8C89-214FA3124C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600" y="-934222"/>
            <a:ext cx="5511800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ADD04EE-ADC8-4043-AB21-A1FEF146F0E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474" y="273465"/>
            <a:ext cx="2184252" cy="662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0215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7CC10-ADBB-43B6-B95B-AD58926FDA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0000" y="1773238"/>
            <a:ext cx="9000000" cy="2911650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Titel slide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947F9D-A5CF-4BAA-8E9D-E555BA6E81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000" y="4684889"/>
            <a:ext cx="9000000" cy="1804811"/>
          </a:xfrm>
        </p:spPr>
        <p:txBody>
          <a:bodyPr>
            <a:normAutofit/>
          </a:bodyPr>
          <a:lstStyle>
            <a:lvl1pPr marL="0" indent="0" algn="l">
              <a:spcBef>
                <a:spcPts val="8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Undertitel. Baggrundsfarve kan ændres via Design – Formater baggrund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6F843A9-CEB3-2746-B38B-8126943ECD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277054"/>
            <a:ext cx="2151200" cy="652642"/>
          </a:xfrm>
          <a:prstGeom prst="rect">
            <a:avLst/>
          </a:prstGeom>
          <a:noFill/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A96D30C-B4DE-FA45-9F40-AE33CBFD2C3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100" y="-936000"/>
            <a:ext cx="55118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2073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96A3273B-C137-A645-803B-1732A5BFA21F}"/>
              </a:ext>
            </a:extLst>
          </p:cNvPr>
          <p:cNvSpPr/>
          <p:nvPr userDrawn="1"/>
        </p:nvSpPr>
        <p:spPr>
          <a:xfrm flipH="1">
            <a:off x="180621" y="-1"/>
            <a:ext cx="12011377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09FFAAC-F341-144B-9DA2-EAD87D4B71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0000" y="1773238"/>
            <a:ext cx="9000000" cy="2911650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Titel</a:t>
            </a:r>
            <a:r>
              <a:rPr lang="en-US" dirty="0"/>
              <a:t> </a:t>
            </a:r>
            <a:r>
              <a:rPr lang="en-US" dirty="0" err="1"/>
              <a:t>sektion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A4519358-6722-2D4A-84BA-8B3BDD072A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000" y="4684889"/>
            <a:ext cx="9000000" cy="1804811"/>
          </a:xfrm>
        </p:spPr>
        <p:txBody>
          <a:bodyPr>
            <a:normAutofit/>
          </a:bodyPr>
          <a:lstStyle>
            <a:lvl1pPr marL="0" indent="0" algn="l"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Undertitel. Baggrundsfarve kan ændres via Design </a:t>
            </a:r>
            <a:r>
              <a:rPr lang="mr-IN" dirty="0"/>
              <a:t>–</a:t>
            </a:r>
            <a:r>
              <a:rPr lang="da-DK" dirty="0"/>
              <a:t> Formater baggrund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3894C80-4877-EA47-8C89-214FA3124C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600" y="-934222"/>
            <a:ext cx="5511800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ADD04EE-ADC8-4043-AB21-A1FEF146F0E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474" y="273465"/>
            <a:ext cx="2184252" cy="662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414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Slide - Background Pictur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C36A5F0-16FC-FE49-A404-A9C0DFE4A6C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09FFAAC-F341-144B-9DA2-EAD87D4B71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0000" y="1773238"/>
            <a:ext cx="9000000" cy="2911650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Titel sektion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AF41705-AC5A-9340-AA26-D67A45637A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100" y="-936000"/>
            <a:ext cx="5511800" cy="6858000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4D47F344-823B-E444-8DEF-F81C8A4FB1A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000" y="4684888"/>
            <a:ext cx="9000000" cy="1804811"/>
          </a:xfrm>
        </p:spPr>
        <p:txBody>
          <a:bodyPr>
            <a:normAutofit/>
          </a:bodyPr>
          <a:lstStyle>
            <a:lvl1pPr marL="0" indent="0" algn="l">
              <a:spcBef>
                <a:spcPts val="8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Undertitel. Baggrundsbillede kan ændres via Design – Formater baggrund – </a:t>
            </a:r>
          </a:p>
          <a:p>
            <a:r>
              <a:rPr lang="da-DK" dirty="0"/>
              <a:t>Vælg Billede udfyld</a:t>
            </a:r>
          </a:p>
        </p:txBody>
      </p:sp>
      <p:pic>
        <p:nvPicPr>
          <p:cNvPr id="8" name="Picture 10">
            <a:extLst>
              <a:ext uri="{FF2B5EF4-FFF2-40B4-BE49-F238E27FC236}">
                <a16:creationId xmlns:a16="http://schemas.microsoft.com/office/drawing/2014/main" id="{CF619337-B180-48B3-B390-DB36634D0EF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279822"/>
            <a:ext cx="2151200" cy="65264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79956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96A3273B-C137-A645-803B-1732A5BFA21F}"/>
              </a:ext>
            </a:extLst>
          </p:cNvPr>
          <p:cNvSpPr/>
          <p:nvPr userDrawn="1"/>
        </p:nvSpPr>
        <p:spPr>
          <a:xfrm flipH="1">
            <a:off x="180621" y="-1"/>
            <a:ext cx="12011377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09FFAAC-F341-144B-9DA2-EAD87D4B71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0000" y="1773238"/>
            <a:ext cx="9000000" cy="2911650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Titel</a:t>
            </a:r>
            <a:r>
              <a:rPr lang="en-US" dirty="0"/>
              <a:t> </a:t>
            </a:r>
            <a:r>
              <a:rPr lang="en-US" dirty="0" err="1"/>
              <a:t>sektion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A4519358-6722-2D4A-84BA-8B3BDD072A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000" y="4684889"/>
            <a:ext cx="9000000" cy="1804811"/>
          </a:xfrm>
        </p:spPr>
        <p:txBody>
          <a:bodyPr>
            <a:normAutofit/>
          </a:bodyPr>
          <a:lstStyle>
            <a:lvl1pPr marL="0" indent="0" algn="l"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Undertitel. Baggrundsfarve kan ændres via Design </a:t>
            </a:r>
            <a:r>
              <a:rPr lang="mr-IN" dirty="0"/>
              <a:t>–</a:t>
            </a:r>
            <a:r>
              <a:rPr lang="da-DK" dirty="0"/>
              <a:t> Formater baggrund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3894C80-4877-EA47-8C89-214FA3124C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600" y="-934222"/>
            <a:ext cx="5511800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ADD04EE-ADC8-4043-AB21-A1FEF146F0E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474" y="273465"/>
            <a:ext cx="2184252" cy="662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021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3B98CA-3CE7-EA45-A77C-C4E2CFF48A0A}"/>
              </a:ext>
            </a:extLst>
          </p:cNvPr>
          <p:cNvSpPr/>
          <p:nvPr userDrawn="1"/>
        </p:nvSpPr>
        <p:spPr>
          <a:xfrm flipH="1">
            <a:off x="180621" y="-1"/>
            <a:ext cx="12011377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3894C80-4877-EA47-8C89-214FA3124C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600" y="-934222"/>
            <a:ext cx="5511800" cy="6858000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2D290D5C-5320-BF47-9B8C-E0318B13666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117334" y="1773238"/>
            <a:ext cx="5739704" cy="4150540"/>
          </a:xfrm>
        </p:spPr>
        <p:txBody>
          <a:bodyPr>
            <a:normAutofit/>
          </a:bodyPr>
          <a:lstStyle>
            <a:lvl1pPr marL="0" indent="0" algn="l">
              <a:spcBef>
                <a:spcPts val="80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342900" indent="-342900">
              <a:buFont typeface="+mj-lt"/>
              <a:buAutoNum type="arabicPeriod"/>
            </a:pPr>
            <a:r>
              <a:rPr lang="da-DK" dirty="0"/>
              <a:t>Agenda #1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Agenda #2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Agenda #3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D46D0B0-E4B3-564B-A7AF-A4C86A5E876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0000" y="1773238"/>
            <a:ext cx="5448663" cy="4176712"/>
          </a:xfrm>
        </p:spPr>
        <p:txBody>
          <a:bodyPr anchor="t" anchorCtr="0">
            <a:normAutofit/>
          </a:bodyPr>
          <a:lstStyle>
            <a:lvl1pPr algn="l">
              <a:defRPr sz="50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Agenda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350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Pictur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B7E727-BE3A-AA4E-8F11-5B81257FE44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solidFill>
            <a:schemeClr val="tx1">
              <a:alpha val="10000"/>
            </a:schemeClr>
          </a:solidFill>
        </p:spPr>
        <p:txBody>
          <a:bodyPr lIns="216000" tIns="21600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Klik på ikon for at tilføje billede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B56432A-EF3C-D746-80D4-888AE515BF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5736000" cy="111601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Slide med billede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CB376173-2BC5-6943-A1EC-E9D4287D44C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60000" y="1773238"/>
            <a:ext cx="5377215" cy="540984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a-DK" dirty="0"/>
              <a:t>Undertitel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10483C3B-DF67-4C4E-8A3B-A3D65F90063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60000" y="2427112"/>
            <a:ext cx="5377215" cy="4062588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Brødtekst til slide med billede. Baggrundsfarve kan ændres via Design </a:t>
            </a:r>
            <a:r>
              <a:rPr lang="mr-IN" dirty="0"/>
              <a:t>–</a:t>
            </a:r>
            <a:r>
              <a:rPr lang="da-DK" dirty="0"/>
              <a:t> Formater baggrund</a:t>
            </a:r>
          </a:p>
          <a:p>
            <a:r>
              <a:rPr lang="da-DK" dirty="0"/>
              <a:t>Billede i højre side kan ændres ved at dobbeltklikke på det og vælge Skift billede</a:t>
            </a:r>
          </a:p>
        </p:txBody>
      </p:sp>
    </p:spTree>
    <p:extLst>
      <p:ext uri="{BB962C8B-B14F-4D97-AF65-F5344CB8AC3E}">
        <p14:creationId xmlns:p14="http://schemas.microsoft.com/office/powerpoint/2010/main" val="596061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Picture -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B7E727-BE3A-AA4E-8F11-5B81257FE44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1289" y="0"/>
            <a:ext cx="5819952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lIns="216000" tIns="21600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Klik på ikon for at tilføje billede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B56432A-EF3C-D746-80D4-888AE515BF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21038" y="333374"/>
            <a:ext cx="5736000" cy="111601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Slide med billede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CB376173-2BC5-6943-A1EC-E9D4287D44C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121038" y="1773238"/>
            <a:ext cx="5377215" cy="540984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a-DK" dirty="0"/>
              <a:t>Undertitel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10483C3B-DF67-4C4E-8A3B-A3D65F90063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121038" y="2427112"/>
            <a:ext cx="5377215" cy="4062588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Brødtekst til slide med billede. Baggrundsfarve kan ændres via Design </a:t>
            </a:r>
            <a:r>
              <a:rPr lang="mr-IN" dirty="0"/>
              <a:t>–</a:t>
            </a:r>
            <a:r>
              <a:rPr lang="da-DK" dirty="0"/>
              <a:t> Formater baggrund</a:t>
            </a:r>
          </a:p>
          <a:p>
            <a:r>
              <a:rPr lang="da-DK" dirty="0"/>
              <a:t>Billede i venstre side kan ændres ved at dobbeltklikke på det og vælge Skift billede</a:t>
            </a:r>
          </a:p>
        </p:txBody>
      </p:sp>
    </p:spTree>
    <p:extLst>
      <p:ext uri="{BB962C8B-B14F-4D97-AF65-F5344CB8AC3E}">
        <p14:creationId xmlns:p14="http://schemas.microsoft.com/office/powerpoint/2010/main" val="3180108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DEE39-2EEE-4532-A2D5-A8B3AB2910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11497038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E914E0-7C4D-452C-BC38-7156F433A0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60000" y="1781516"/>
            <a:ext cx="9000000" cy="4168434"/>
          </a:xfrm>
        </p:spPr>
        <p:txBody>
          <a:bodyPr/>
          <a:lstStyle/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E26F36-3CBC-9D4D-AE77-68C860F4B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1DA0B9FB-B25B-2343-8944-8AAFA3C054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6. oktober 2025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38FFBE02-E65B-5F47-B41B-E7766173D6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893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DEE39-2EEE-4532-A2D5-A8B3AB2910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11497038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Indholdsslide med ren tekst 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AD52DAD-08CD-494C-B12F-B2B460B35B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ECAFEEAA-F34C-3A49-B45E-16083E4D13F4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360001" y="1793874"/>
            <a:ext cx="9000000" cy="4156075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err="1"/>
              <a:t>Tekst</a:t>
            </a:r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F590FCC2-5FF6-424D-BC80-F4BA884ABA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6. oktober 2025</a:t>
            </a:fld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B136329-1676-444C-A154-877B09088B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978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D414B5-AE94-4D1D-AF3D-08A4F17CD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33374"/>
            <a:ext cx="11497038" cy="111601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da-DK" dirty="0"/>
              <a:t>Indholdsslide med </a:t>
            </a:r>
            <a:r>
              <a:rPr lang="da-DK" dirty="0" err="1"/>
              <a:t>bullet</a:t>
            </a:r>
            <a:r>
              <a:rPr lang="da-DK" dirty="0"/>
              <a:t> points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598646-7012-458D-B305-6F83283E0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00" y="1781516"/>
            <a:ext cx="11497038" cy="41684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4E30C-5052-43F2-882B-6A851421DE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6. oktober 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148FBB-7C0C-4B36-9014-6AFA4F4B9B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C313DF-443C-4103-91AE-5715923BDE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1A3831B-5EB7-FE47-B64E-BBD1C49DB8E0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600" y="-934222"/>
            <a:ext cx="5511800" cy="6858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E8BE2D2-74D2-F945-BE67-FFF4F321339D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1" y="6125531"/>
            <a:ext cx="1734598" cy="526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486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4" r:id="rId2"/>
    <p:sldLayoutId id="2147483665" r:id="rId3"/>
    <p:sldLayoutId id="2147483651" r:id="rId4"/>
    <p:sldLayoutId id="2147483666" r:id="rId5"/>
    <p:sldLayoutId id="2147483663" r:id="rId6"/>
    <p:sldLayoutId id="2147483664" r:id="rId7"/>
    <p:sldLayoutId id="2147483650" r:id="rId8"/>
    <p:sldLayoutId id="2147483662" r:id="rId9"/>
    <p:sldLayoutId id="2147483657" r:id="rId10"/>
    <p:sldLayoutId id="2147483661" r:id="rId11"/>
    <p:sldLayoutId id="2147483667" r:id="rId12"/>
    <p:sldLayoutId id="2147483668" r:id="rId13"/>
    <p:sldLayoutId id="2147483654" r:id="rId14"/>
    <p:sldLayoutId id="2147483655" r:id="rId15"/>
    <p:sldLayoutId id="2147483652" r:id="rId16"/>
    <p:sldLayoutId id="2147483653" r:id="rId17"/>
    <p:sldLayoutId id="2147483656" r:id="rId18"/>
    <p:sldLayoutId id="2147483658" r:id="rId19"/>
    <p:sldLayoutId id="2147483659" r:id="rId20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7800" indent="-1778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30238" indent="-173038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8038" indent="106363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50950" indent="-131763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14475" indent="-122238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11" userDrawn="1">
          <p15:clr>
            <a:srgbClr val="F26B43"/>
          </p15:clr>
        </p15:guide>
        <p15:guide id="2" orient="horz" pos="210" userDrawn="1">
          <p15:clr>
            <a:srgbClr val="F26B43"/>
          </p15:clr>
        </p15:guide>
        <p15:guide id="3" orient="horz" pos="4088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1117" userDrawn="1">
          <p15:clr>
            <a:srgbClr val="F26B43"/>
          </p15:clr>
        </p15:guide>
        <p15:guide id="6" orient="horz" pos="913" userDrawn="1">
          <p15:clr>
            <a:srgbClr val="F26B43"/>
          </p15:clr>
        </p15:guide>
        <p15:guide id="7" orient="horz" pos="3748" userDrawn="1">
          <p15:clr>
            <a:srgbClr val="F26B43"/>
          </p15:clr>
        </p15:guide>
        <p15:guide id="8" pos="3840" userDrawn="1">
          <p15:clr>
            <a:srgbClr val="F26B43"/>
          </p15:clr>
        </p15:guide>
        <p15:guide id="9" pos="3659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D414B5-AE94-4D1D-AF3D-08A4F17CD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33374"/>
            <a:ext cx="11497038" cy="111601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da-DK" dirty="0"/>
              <a:t>Indholdsslide med </a:t>
            </a:r>
            <a:r>
              <a:rPr lang="da-DK" dirty="0" err="1"/>
              <a:t>bullet</a:t>
            </a:r>
            <a:r>
              <a:rPr lang="da-DK" dirty="0"/>
              <a:t> points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598646-7012-458D-B305-6F83283E0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00" y="1781516"/>
            <a:ext cx="11497038" cy="41684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4E30C-5052-43F2-882B-6A851421DE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6. oktober 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148FBB-7C0C-4B36-9014-6AFA4F4B9B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C313DF-443C-4103-91AE-5715923BDE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1A3831B-5EB7-FE47-B64E-BBD1C49DB8E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600" y="-934222"/>
            <a:ext cx="5511800" cy="6858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E8BE2D2-74D2-F945-BE67-FFF4F321339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1" y="6125531"/>
            <a:ext cx="1734598" cy="526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486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0" r:id="rId2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7800" indent="-1778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30238" indent="-173038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8038" indent="106363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50950" indent="-131763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14475" indent="-122238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11" userDrawn="1">
          <p15:clr>
            <a:srgbClr val="F26B43"/>
          </p15:clr>
        </p15:guide>
        <p15:guide id="2" orient="horz" pos="210" userDrawn="1">
          <p15:clr>
            <a:srgbClr val="F26B43"/>
          </p15:clr>
        </p15:guide>
        <p15:guide id="3" orient="horz" pos="4088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1117" userDrawn="1">
          <p15:clr>
            <a:srgbClr val="F26B43"/>
          </p15:clr>
        </p15:guide>
        <p15:guide id="6" orient="horz" pos="913" userDrawn="1">
          <p15:clr>
            <a:srgbClr val="F26B43"/>
          </p15:clr>
        </p15:guide>
        <p15:guide id="7" orient="horz" pos="3748" userDrawn="1">
          <p15:clr>
            <a:srgbClr val="F26B43"/>
          </p15:clr>
        </p15:guide>
        <p15:guide id="8" pos="3840" userDrawn="1">
          <p15:clr>
            <a:srgbClr val="F26B43"/>
          </p15:clr>
        </p15:guide>
        <p15:guide id="9" pos="3659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C28B964E-F693-A742-6D2C-70DFEB578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8471CA2-E070-CC4E-4157-C63C9B7EB0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C2D94B6-C972-9A30-83BB-DB39BD2EED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7C996C-3099-47BE-A42E-D4C8B81F2A8E}" type="datetimeFigureOut">
              <a:rPr lang="da-DK" smtClean="0"/>
              <a:t>06-10-2025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E971EFB-C093-2966-2D19-A8311D573A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36CA22E-9C81-FE05-0CA3-2D0092D293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F1AC59-41AE-40A0-974D-32F3500B4D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39194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7E0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A5FC9-0168-2243-B73C-2AB1211895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164" y="2853892"/>
            <a:ext cx="9753818" cy="2911650"/>
          </a:xfrm>
        </p:spPr>
        <p:txBody>
          <a:bodyPr/>
          <a:lstStyle/>
          <a:p>
            <a:pPr algn="ctr"/>
            <a:r>
              <a:rPr lang="da-DK" dirty="0"/>
              <a:t>Roller i forældrebestyrelsens arbejde</a:t>
            </a:r>
          </a:p>
        </p:txBody>
      </p:sp>
    </p:spTree>
    <p:extLst>
      <p:ext uri="{BB962C8B-B14F-4D97-AF65-F5344CB8AC3E}">
        <p14:creationId xmlns:p14="http://schemas.microsoft.com/office/powerpoint/2010/main" val="428505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2">
            <a:extLst>
              <a:ext uri="{FF2B5EF4-FFF2-40B4-BE49-F238E27FC236}">
                <a16:creationId xmlns:a16="http://schemas.microsoft.com/office/drawing/2014/main" id="{9CEA921E-9D42-F484-0AAF-902860FA548B}"/>
              </a:ext>
            </a:extLst>
          </p:cNvPr>
          <p:cNvSpPr txBox="1">
            <a:spLocks/>
          </p:cNvSpPr>
          <p:nvPr/>
        </p:nvSpPr>
        <p:spPr>
          <a:xfrm>
            <a:off x="2131698" y="706551"/>
            <a:ext cx="7928604" cy="6231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a-DK" sz="3600" b="1" dirty="0">
                <a:latin typeface="Raleway" panose="020B0503030101060003" pitchFamily="34" charset="0"/>
              </a:rPr>
              <a:t>Forældrebestyrelsens roller</a:t>
            </a:r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B6556E77-4FE8-7EB4-C593-417C3BB93F54}"/>
              </a:ext>
            </a:extLst>
          </p:cNvPr>
          <p:cNvGraphicFramePr/>
          <p:nvPr/>
        </p:nvGraphicFramePr>
        <p:xfrm>
          <a:off x="3220260" y="2507330"/>
          <a:ext cx="5192666" cy="2496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Ellipse 10">
            <a:extLst>
              <a:ext uri="{FF2B5EF4-FFF2-40B4-BE49-F238E27FC236}">
                <a16:creationId xmlns:a16="http://schemas.microsoft.com/office/drawing/2014/main" id="{727DD560-DA01-A3AC-F264-628236ACA944}"/>
              </a:ext>
            </a:extLst>
          </p:cNvPr>
          <p:cNvSpPr/>
          <p:nvPr/>
        </p:nvSpPr>
        <p:spPr>
          <a:xfrm>
            <a:off x="770328" y="3197564"/>
            <a:ext cx="2130774" cy="1116012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Dagtilbud</a:t>
            </a:r>
            <a:endParaRPr lang="da-DK" dirty="0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16236B53-CDE0-34F6-143B-E2EF0C7F4E85}"/>
              </a:ext>
            </a:extLst>
          </p:cNvPr>
          <p:cNvSpPr/>
          <p:nvPr/>
        </p:nvSpPr>
        <p:spPr>
          <a:xfrm>
            <a:off x="9051243" y="3197563"/>
            <a:ext cx="2402032" cy="1116013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Kommunal</a:t>
            </a:r>
          </a:p>
          <a:p>
            <a:pPr algn="ctr"/>
            <a:r>
              <a:rPr lang="da-DK" dirty="0">
                <a:solidFill>
                  <a:schemeClr val="tx1"/>
                </a:solidFill>
              </a:rPr>
              <a:t>bestyrelsen</a:t>
            </a:r>
            <a:endParaRPr lang="da-DK" dirty="0"/>
          </a:p>
        </p:txBody>
      </p:sp>
      <p:cxnSp>
        <p:nvCxnSpPr>
          <p:cNvPr id="13" name="Lige pilforbindelse 12">
            <a:extLst>
              <a:ext uri="{FF2B5EF4-FFF2-40B4-BE49-F238E27FC236}">
                <a16:creationId xmlns:a16="http://schemas.microsoft.com/office/drawing/2014/main" id="{4DB8D698-AD90-3EC6-7EA5-F6425F1126B5}"/>
              </a:ext>
            </a:extLst>
          </p:cNvPr>
          <p:cNvCxnSpPr>
            <a:cxnSpLocks/>
            <a:endCxn id="11" idx="6"/>
          </p:cNvCxnSpPr>
          <p:nvPr/>
        </p:nvCxnSpPr>
        <p:spPr>
          <a:xfrm flipH="1">
            <a:off x="2901102" y="3755570"/>
            <a:ext cx="2141953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Lige pilforbindelse 15">
            <a:extLst>
              <a:ext uri="{FF2B5EF4-FFF2-40B4-BE49-F238E27FC236}">
                <a16:creationId xmlns:a16="http://schemas.microsoft.com/office/drawing/2014/main" id="{7E125576-6580-F45F-4AEE-0750BB182F4F}"/>
              </a:ext>
            </a:extLst>
          </p:cNvPr>
          <p:cNvCxnSpPr/>
          <p:nvPr/>
        </p:nvCxnSpPr>
        <p:spPr>
          <a:xfrm>
            <a:off x="6667271" y="3755570"/>
            <a:ext cx="2383972" cy="0"/>
          </a:xfrm>
          <a:prstGeom prst="straightConnector1">
            <a:avLst/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6833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ekst 2">
            <a:extLst>
              <a:ext uri="{FF2B5EF4-FFF2-40B4-BE49-F238E27FC236}">
                <a16:creationId xmlns:a16="http://schemas.microsoft.com/office/drawing/2014/main" id="{C27DA36D-0061-EC2A-6D5E-88A4AC417E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8162" y="1773238"/>
            <a:ext cx="10947255" cy="4392612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da-DK" sz="1800" b="1" i="0" u="none" strike="noStrike" baseline="0" dirty="0">
                <a:solidFill>
                  <a:srgbClr val="000000"/>
                </a:solidFill>
              </a:rPr>
              <a:t>Rollen som interesseorgan:</a:t>
            </a:r>
            <a:endParaRPr lang="da-DK" sz="1800" b="0" i="0" u="none" strike="noStrike" baseline="0" dirty="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da-DK" sz="1800" b="0" i="0" u="none" strike="noStrike" baseline="0" dirty="0">
                <a:solidFill>
                  <a:srgbClr val="000000"/>
                </a:solidFill>
              </a:rPr>
              <a:t>Varetager institutionens interesser over for politikere. Vigtigt at være talerør over for kommunale politikere, påvirke kommunale beslutninger og sikre penge til drift og anlæg. </a:t>
            </a:r>
          </a:p>
          <a:p>
            <a:pPr marL="0" indent="0">
              <a:spcBef>
                <a:spcPts val="0"/>
              </a:spcBef>
              <a:buNone/>
            </a:pPr>
            <a:endParaRPr lang="da-DK" sz="1800" b="0" i="0" u="none" strike="noStrike" baseline="0" dirty="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da-DK" sz="1800" b="1" i="0" u="none" strike="noStrike" baseline="0" dirty="0">
                <a:solidFill>
                  <a:srgbClr val="000000"/>
                </a:solidFill>
              </a:rPr>
              <a:t>Rollen som koordineringsorgan: </a:t>
            </a:r>
            <a:endParaRPr lang="da-DK" sz="1800" b="0" i="0" u="none" strike="noStrike" baseline="0" dirty="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da-DK" dirty="0">
                <a:solidFill>
                  <a:srgbClr val="000000"/>
                </a:solidFill>
              </a:rPr>
              <a:t>Være </a:t>
            </a:r>
            <a:r>
              <a:rPr lang="da-DK" sz="1800" b="0" i="0" u="none" strike="noStrike" baseline="0" dirty="0">
                <a:solidFill>
                  <a:srgbClr val="000000"/>
                </a:solidFill>
              </a:rPr>
              <a:t>koordinerende lokalt imellem forældre og </a:t>
            </a:r>
            <a:r>
              <a:rPr lang="da-DK" dirty="0">
                <a:solidFill>
                  <a:srgbClr val="000000"/>
                </a:solidFill>
              </a:rPr>
              <a:t>forældrebestyrelse</a:t>
            </a:r>
            <a:r>
              <a:rPr lang="da-DK" sz="1800" b="0" i="0" u="none" strike="noStrike" baseline="0" dirty="0">
                <a:solidFill>
                  <a:srgbClr val="000000"/>
                </a:solidFill>
              </a:rPr>
              <a:t>. Skabe en fælles mening og interesse blandt forældrene </a:t>
            </a:r>
            <a:r>
              <a:rPr lang="da-DK" dirty="0">
                <a:solidFill>
                  <a:srgbClr val="000000"/>
                </a:solidFill>
              </a:rPr>
              <a:t>f</a:t>
            </a:r>
            <a:r>
              <a:rPr lang="da-DK" sz="1800" b="0" i="0" u="none" strike="noStrike" baseline="0" dirty="0">
                <a:solidFill>
                  <a:srgbClr val="000000"/>
                </a:solidFill>
              </a:rPr>
              <a:t>or institutionen. </a:t>
            </a:r>
          </a:p>
          <a:p>
            <a:pPr marL="0" indent="0">
              <a:spcBef>
                <a:spcPts val="0"/>
              </a:spcBef>
              <a:buNone/>
            </a:pPr>
            <a:endParaRPr lang="da-DK" sz="1800" b="0" i="0" u="none" strike="noStrike" baseline="0" dirty="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da-DK" sz="1800" b="1" i="0" u="none" strike="noStrike" baseline="0" dirty="0">
                <a:solidFill>
                  <a:srgbClr val="000000"/>
                </a:solidFill>
              </a:rPr>
              <a:t>Rollen som implementeringsorgan:</a:t>
            </a:r>
            <a:endParaRPr lang="da-DK" sz="1800" b="0" i="0" u="none" strike="noStrike" baseline="0" dirty="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da-DK" sz="1800" b="0" i="0" u="none" strike="noStrike" baseline="0" dirty="0">
                <a:solidFill>
                  <a:srgbClr val="000000"/>
                </a:solidFill>
              </a:rPr>
              <a:t>Varetager konkrete opgaver på vegne af kommunen. Implementere nye politikker, kommunale indsatser, udmønte besparelser.</a:t>
            </a:r>
          </a:p>
          <a:p>
            <a:pPr marL="0" indent="0">
              <a:spcBef>
                <a:spcPts val="0"/>
              </a:spcBef>
              <a:buNone/>
            </a:pPr>
            <a:endParaRPr lang="da-DK" sz="1800" b="0" i="0" u="none" strike="noStrike" baseline="0" dirty="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da-DK" sz="1800" b="1" i="0" u="none" strike="noStrike" baseline="0" dirty="0">
                <a:solidFill>
                  <a:srgbClr val="000000"/>
                </a:solidFill>
              </a:rPr>
              <a:t>Rollen som serviceorgan:</a:t>
            </a:r>
          </a:p>
          <a:p>
            <a:pPr marL="0" indent="0">
              <a:spcBef>
                <a:spcPts val="0"/>
              </a:spcBef>
              <a:buNone/>
            </a:pPr>
            <a:r>
              <a:rPr lang="da-DK" sz="1800" b="0" i="0" u="none" strike="noStrike" baseline="0" dirty="0">
                <a:solidFill>
                  <a:srgbClr val="000000"/>
                </a:solidFill>
              </a:rPr>
              <a:t>Vejledende og rådgivende rolle </a:t>
            </a:r>
            <a:r>
              <a:rPr lang="da-DK" dirty="0">
                <a:solidFill>
                  <a:srgbClr val="000000"/>
                </a:solidFill>
              </a:rPr>
              <a:t>over for både kommende og nuværende forældre. Arrangere inspirationsmøder, lave kaffe, legepladsdag.</a:t>
            </a:r>
            <a:r>
              <a:rPr lang="da-DK" sz="1800" b="0" i="0" u="none" strike="noStrike" baseline="0" dirty="0">
                <a:solidFill>
                  <a:srgbClr val="000000"/>
                </a:solidFill>
              </a:rPr>
              <a:t> </a:t>
            </a:r>
            <a:endParaRPr lang="da-DK" sz="1800" dirty="0"/>
          </a:p>
          <a:p>
            <a:endParaRPr lang="da-DK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EF018439-CFB1-D98D-4710-9CB9091B046E}"/>
              </a:ext>
            </a:extLst>
          </p:cNvPr>
          <p:cNvSpPr/>
          <p:nvPr/>
        </p:nvSpPr>
        <p:spPr>
          <a:xfrm>
            <a:off x="4542919" y="1773238"/>
            <a:ext cx="1913299" cy="24315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4C22D6A5-B883-3058-DDDD-F50648FF4EA0}"/>
              </a:ext>
            </a:extLst>
          </p:cNvPr>
          <p:cNvSpPr/>
          <p:nvPr/>
        </p:nvSpPr>
        <p:spPr>
          <a:xfrm>
            <a:off x="4542916" y="2864583"/>
            <a:ext cx="1913299" cy="2431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C99973BE-F82E-6D57-0534-5606A34C3582}"/>
              </a:ext>
            </a:extLst>
          </p:cNvPr>
          <p:cNvSpPr/>
          <p:nvPr/>
        </p:nvSpPr>
        <p:spPr>
          <a:xfrm>
            <a:off x="4542916" y="4002746"/>
            <a:ext cx="1913299" cy="24315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FB556CC8-52C9-409E-E5DA-6DAF0FDB058D}"/>
              </a:ext>
            </a:extLst>
          </p:cNvPr>
          <p:cNvSpPr/>
          <p:nvPr/>
        </p:nvSpPr>
        <p:spPr>
          <a:xfrm>
            <a:off x="4542916" y="5127460"/>
            <a:ext cx="1913299" cy="24315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4F0157CB-526A-B543-9AC5-F81EBDC9F220}"/>
              </a:ext>
            </a:extLst>
          </p:cNvPr>
          <p:cNvSpPr txBox="1">
            <a:spLocks/>
          </p:cNvSpPr>
          <p:nvPr/>
        </p:nvSpPr>
        <p:spPr>
          <a:xfrm>
            <a:off x="707696" y="308124"/>
            <a:ext cx="11497038" cy="111601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a-DK" sz="3600" b="1" dirty="0">
                <a:latin typeface="+mn-lt"/>
              </a:rPr>
              <a:t>Roller i forældrebestyrelsen</a:t>
            </a:r>
          </a:p>
        </p:txBody>
      </p:sp>
    </p:spTree>
    <p:extLst>
      <p:ext uri="{BB962C8B-B14F-4D97-AF65-F5344CB8AC3E}">
        <p14:creationId xmlns:p14="http://schemas.microsoft.com/office/powerpoint/2010/main" val="1380987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2">
            <a:extLst>
              <a:ext uri="{FF2B5EF4-FFF2-40B4-BE49-F238E27FC236}">
                <a16:creationId xmlns:a16="http://schemas.microsoft.com/office/drawing/2014/main" id="{9CEA921E-9D42-F484-0AAF-902860FA548B}"/>
              </a:ext>
            </a:extLst>
          </p:cNvPr>
          <p:cNvSpPr txBox="1">
            <a:spLocks/>
          </p:cNvSpPr>
          <p:nvPr/>
        </p:nvSpPr>
        <p:spPr>
          <a:xfrm>
            <a:off x="1356794" y="805132"/>
            <a:ext cx="9478411" cy="6231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a-DK" sz="3600" b="1" dirty="0">
                <a:latin typeface="Raleway" panose="020B0503030101060003" pitchFamily="34" charset="0"/>
              </a:rPr>
              <a:t>Et eksempel på en bestyrelses vurdering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2AA2988C-B3E3-7D2D-6286-5F617711FD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0820558"/>
              </p:ext>
            </p:extLst>
          </p:nvPr>
        </p:nvGraphicFramePr>
        <p:xfrm>
          <a:off x="2540000" y="1799966"/>
          <a:ext cx="7112000" cy="4944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kstfelt 6">
            <a:extLst>
              <a:ext uri="{FF2B5EF4-FFF2-40B4-BE49-F238E27FC236}">
                <a16:creationId xmlns:a16="http://schemas.microsoft.com/office/drawing/2014/main" id="{BCCD0DCC-C13A-D2DB-E4FC-A045B7C5B61D}"/>
              </a:ext>
            </a:extLst>
          </p:cNvPr>
          <p:cNvSpPr txBox="1"/>
          <p:nvPr/>
        </p:nvSpPr>
        <p:spPr>
          <a:xfrm rot="20380529">
            <a:off x="7497525" y="2360582"/>
            <a:ext cx="1248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Interesse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F44C2521-D40B-18E8-C226-6328049492C2}"/>
              </a:ext>
            </a:extLst>
          </p:cNvPr>
          <p:cNvSpPr txBox="1"/>
          <p:nvPr/>
        </p:nvSpPr>
        <p:spPr>
          <a:xfrm rot="1185198">
            <a:off x="7900457" y="5295613"/>
            <a:ext cx="1740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Koordinering</a:t>
            </a:r>
          </a:p>
        </p:txBody>
      </p:sp>
    </p:spTree>
    <p:extLst>
      <p:ext uri="{BB962C8B-B14F-4D97-AF65-F5344CB8AC3E}">
        <p14:creationId xmlns:p14="http://schemas.microsoft.com/office/powerpoint/2010/main" val="3466849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958494-6923-0E79-10EE-2A17E4B999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8290" y="1080510"/>
            <a:ext cx="10166509" cy="845271"/>
          </a:xfrm>
        </p:spPr>
        <p:txBody>
          <a:bodyPr>
            <a:normAutofit fontScale="90000"/>
          </a:bodyPr>
          <a:lstStyle/>
          <a:p>
            <a:pPr algn="ctr"/>
            <a:r>
              <a:rPr lang="da-DK" sz="4000" b="1" dirty="0">
                <a:latin typeface="Raleway" panose="020B0503030101060003" pitchFamily="34" charset="0"/>
              </a:rPr>
              <a:t>Et eksempel på en bestyrelses vurdering</a:t>
            </a:r>
            <a:br>
              <a:rPr lang="da-DK" sz="3600" b="1" dirty="0">
                <a:latin typeface="Raleway" panose="020B0503030101060003" pitchFamily="34" charset="0"/>
              </a:rPr>
            </a:br>
            <a:endParaRPr lang="da-DK" sz="3600" b="1" dirty="0">
              <a:latin typeface="Raleway" panose="020B0503030101060003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B9C9A828-1E7B-68BC-5338-A69C0F67E6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25912091"/>
              </p:ext>
            </p:extLst>
          </p:nvPr>
        </p:nvGraphicFramePr>
        <p:xfrm>
          <a:off x="2540000" y="1745169"/>
          <a:ext cx="7112000" cy="4944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kstfelt 6">
            <a:extLst>
              <a:ext uri="{FF2B5EF4-FFF2-40B4-BE49-F238E27FC236}">
                <a16:creationId xmlns:a16="http://schemas.microsoft.com/office/drawing/2014/main" id="{5B440124-056A-BA68-220D-986A9E0494DB}"/>
              </a:ext>
            </a:extLst>
          </p:cNvPr>
          <p:cNvSpPr txBox="1"/>
          <p:nvPr/>
        </p:nvSpPr>
        <p:spPr>
          <a:xfrm rot="1709797">
            <a:off x="3545378" y="2432567"/>
            <a:ext cx="221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Service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FC31AD9E-5E97-CD5C-492D-41A9699DAF03}"/>
              </a:ext>
            </a:extLst>
          </p:cNvPr>
          <p:cNvSpPr txBox="1"/>
          <p:nvPr/>
        </p:nvSpPr>
        <p:spPr>
          <a:xfrm rot="20237459">
            <a:off x="2039199" y="4316506"/>
            <a:ext cx="221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Implementering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FF942A2A-9E35-FADC-A08D-45808B21B985}"/>
              </a:ext>
            </a:extLst>
          </p:cNvPr>
          <p:cNvSpPr txBox="1"/>
          <p:nvPr/>
        </p:nvSpPr>
        <p:spPr>
          <a:xfrm rot="1185198">
            <a:off x="8060483" y="5215444"/>
            <a:ext cx="1740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Koordinering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28D20E7B-51AE-18A8-7F10-1AA3B85BDFBC}"/>
              </a:ext>
            </a:extLst>
          </p:cNvPr>
          <p:cNvSpPr txBox="1"/>
          <p:nvPr/>
        </p:nvSpPr>
        <p:spPr>
          <a:xfrm rot="20380529">
            <a:off x="7060565" y="2005857"/>
            <a:ext cx="1248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Interesse</a:t>
            </a:r>
          </a:p>
        </p:txBody>
      </p:sp>
    </p:spTree>
    <p:extLst>
      <p:ext uri="{BB962C8B-B14F-4D97-AF65-F5344CB8AC3E}">
        <p14:creationId xmlns:p14="http://schemas.microsoft.com/office/powerpoint/2010/main" val="4256809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958494-6923-0E79-10EE-2A17E4B999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5999" y="1122075"/>
            <a:ext cx="9917127" cy="845271"/>
          </a:xfrm>
        </p:spPr>
        <p:txBody>
          <a:bodyPr>
            <a:normAutofit fontScale="90000"/>
          </a:bodyPr>
          <a:lstStyle/>
          <a:p>
            <a:pPr algn="ctr"/>
            <a:r>
              <a:rPr lang="da-DK" sz="4000" b="1" dirty="0">
                <a:latin typeface="Raleway" panose="020B0503030101060003" pitchFamily="34" charset="0"/>
              </a:rPr>
              <a:t>Et eksempel på en bestyrelses vurdering</a:t>
            </a:r>
            <a:br>
              <a:rPr lang="da-DK" sz="3600" b="1" dirty="0">
                <a:latin typeface="Raleway" panose="020B0503030101060003" pitchFamily="34" charset="0"/>
              </a:rPr>
            </a:br>
            <a:endParaRPr lang="da-DK" sz="3600" b="1" dirty="0">
              <a:latin typeface="Raleway" panose="020B0503030101060003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CE4DC619-F420-12D6-E637-8644BA4C71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5372392"/>
              </p:ext>
            </p:extLst>
          </p:nvPr>
        </p:nvGraphicFramePr>
        <p:xfrm>
          <a:off x="2540000" y="1660622"/>
          <a:ext cx="7112000" cy="4944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kstfelt 6">
            <a:extLst>
              <a:ext uri="{FF2B5EF4-FFF2-40B4-BE49-F238E27FC236}">
                <a16:creationId xmlns:a16="http://schemas.microsoft.com/office/drawing/2014/main" id="{2F65BF16-66F2-8044-EC9A-D4C2EAA06423}"/>
              </a:ext>
            </a:extLst>
          </p:cNvPr>
          <p:cNvSpPr txBox="1"/>
          <p:nvPr/>
        </p:nvSpPr>
        <p:spPr>
          <a:xfrm rot="20237459">
            <a:off x="521106" y="4285766"/>
            <a:ext cx="221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(Implementering)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68450A0F-2E7C-1BF8-74FF-609389BC4C6B}"/>
              </a:ext>
            </a:extLst>
          </p:cNvPr>
          <p:cNvSpPr txBox="1"/>
          <p:nvPr/>
        </p:nvSpPr>
        <p:spPr>
          <a:xfrm rot="21217204">
            <a:off x="2555132" y="4705989"/>
            <a:ext cx="1740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Koordinering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35D188B5-B229-8E8A-BA6E-920EE1D81C06}"/>
              </a:ext>
            </a:extLst>
          </p:cNvPr>
          <p:cNvSpPr txBox="1"/>
          <p:nvPr/>
        </p:nvSpPr>
        <p:spPr>
          <a:xfrm rot="1709797">
            <a:off x="3670067" y="2321227"/>
            <a:ext cx="221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Service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2306B195-4548-304A-5870-DB1F49D692CC}"/>
              </a:ext>
            </a:extLst>
          </p:cNvPr>
          <p:cNvSpPr txBox="1"/>
          <p:nvPr/>
        </p:nvSpPr>
        <p:spPr>
          <a:xfrm rot="20380529">
            <a:off x="8224801" y="3711646"/>
            <a:ext cx="1248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Interesse</a:t>
            </a:r>
          </a:p>
        </p:txBody>
      </p:sp>
    </p:spTree>
    <p:extLst>
      <p:ext uri="{BB962C8B-B14F-4D97-AF65-F5344CB8AC3E}">
        <p14:creationId xmlns:p14="http://schemas.microsoft.com/office/powerpoint/2010/main" val="255698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958494-6923-0E79-10EE-2A17E4B999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6000" y="609456"/>
            <a:ext cx="9000000" cy="845271"/>
          </a:xfrm>
        </p:spPr>
        <p:txBody>
          <a:bodyPr>
            <a:normAutofit/>
          </a:bodyPr>
          <a:lstStyle/>
          <a:p>
            <a:pPr algn="ctr"/>
            <a:r>
              <a:rPr lang="da-DK" sz="3600" b="1" dirty="0">
                <a:latin typeface="Raleway" panose="020B0503030101060003" pitchFamily="34" charset="0"/>
              </a:rPr>
              <a:t>Tegn og drøft</a:t>
            </a:r>
          </a:p>
        </p:txBody>
      </p:sp>
      <p:sp>
        <p:nvSpPr>
          <p:cNvPr id="6" name="Pladsholder til tekst 2">
            <a:extLst>
              <a:ext uri="{FF2B5EF4-FFF2-40B4-BE49-F238E27FC236}">
                <a16:creationId xmlns:a16="http://schemas.microsoft.com/office/drawing/2014/main" id="{EBE20311-22E8-D021-5BC1-37717BE34515}"/>
              </a:ext>
            </a:extLst>
          </p:cNvPr>
          <p:cNvSpPr txBox="1">
            <a:spLocks/>
          </p:cNvSpPr>
          <p:nvPr/>
        </p:nvSpPr>
        <p:spPr>
          <a:xfrm>
            <a:off x="844910" y="2092469"/>
            <a:ext cx="10585090" cy="41560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da-DK" sz="1800" dirty="0">
                <a:latin typeface="Raleway" panose="020B0503030101060003" pitchFamily="34" charset="0"/>
              </a:rPr>
              <a:t>Tegn, hvordan du ser rollerne skal fordeles i jeres bestyrelsesarbejde?</a:t>
            </a: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da-DK" sz="1800" dirty="0">
                <a:latin typeface="Raleway" panose="020B0503030101060003" pitchFamily="34" charset="0"/>
              </a:rPr>
              <a:t>Del og begrund jeres tegninger med bestyrelsens medlemmer</a:t>
            </a: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da-DK" sz="1800" dirty="0">
                <a:latin typeface="Raleway" panose="020B0503030101060003" pitchFamily="34" charset="0"/>
              </a:rPr>
              <a:t>Drøft og tegn jeres fælles ønske som bestyrelse, hvordan fordelingen skal være for jeres bestyrelsesarbejde </a:t>
            </a:r>
          </a:p>
          <a:p>
            <a:pPr marL="0" indent="0">
              <a:buNone/>
            </a:pPr>
            <a:endParaRPr lang="da-DK" sz="1800" dirty="0"/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AF96348D-9627-58B2-08A9-F43DFC68F4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9790" y="4155673"/>
            <a:ext cx="4141409" cy="179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103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Haderslev">
      <a:dk1>
        <a:srgbClr val="000000"/>
      </a:dk1>
      <a:lt1>
        <a:srgbClr val="FFFFFF"/>
      </a:lt1>
      <a:dk2>
        <a:srgbClr val="595959"/>
      </a:dk2>
      <a:lt2>
        <a:srgbClr val="E7E6E6"/>
      </a:lt2>
      <a:accent1>
        <a:srgbClr val="0066CC"/>
      </a:accent1>
      <a:accent2>
        <a:srgbClr val="FAA749"/>
      </a:accent2>
      <a:accent3>
        <a:srgbClr val="007167"/>
      </a:accent3>
      <a:accent4>
        <a:srgbClr val="B21D4B"/>
      </a:accent4>
      <a:accent5>
        <a:srgbClr val="0099FF"/>
      </a:accent5>
      <a:accent6>
        <a:srgbClr val="00CC66"/>
      </a:accent6>
      <a:hlink>
        <a:srgbClr val="0563C1"/>
      </a:hlink>
      <a:folHlink>
        <a:srgbClr val="954F72"/>
      </a:folHlink>
    </a:clrScheme>
    <a:fontScheme name="Ralewey">
      <a:majorFont>
        <a:latin typeface="Raleway ExtraBold"/>
        <a:ea typeface=""/>
        <a:cs typeface=""/>
      </a:majorFont>
      <a:minorFont>
        <a:latin typeface="Ralew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æsentation Haderslev Kommune - med eksempler" id="{3A9617B6-D124-41E7-B702-81F037A16B06}" vid="{0A6B615C-A963-4212-B484-0C9F8D6CFF09}"/>
    </a:ext>
  </a:extLst>
</a:theme>
</file>

<file path=ppt/theme/theme2.xml><?xml version="1.0" encoding="utf-8"?>
<a:theme xmlns:a="http://schemas.openxmlformats.org/drawingml/2006/main" name="Office-tema">
  <a:themeElements>
    <a:clrScheme name="Haderslev">
      <a:dk1>
        <a:srgbClr val="000000"/>
      </a:dk1>
      <a:lt1>
        <a:srgbClr val="FFFFFF"/>
      </a:lt1>
      <a:dk2>
        <a:srgbClr val="595959"/>
      </a:dk2>
      <a:lt2>
        <a:srgbClr val="E7E6E6"/>
      </a:lt2>
      <a:accent1>
        <a:srgbClr val="0066CC"/>
      </a:accent1>
      <a:accent2>
        <a:srgbClr val="FAA749"/>
      </a:accent2>
      <a:accent3>
        <a:srgbClr val="007167"/>
      </a:accent3>
      <a:accent4>
        <a:srgbClr val="B21D4B"/>
      </a:accent4>
      <a:accent5>
        <a:srgbClr val="0099FF"/>
      </a:accent5>
      <a:accent6>
        <a:srgbClr val="00CC66"/>
      </a:accent6>
      <a:hlink>
        <a:srgbClr val="0563C1"/>
      </a:hlink>
      <a:folHlink>
        <a:srgbClr val="954F72"/>
      </a:folHlink>
    </a:clrScheme>
    <a:fontScheme name="Ralewey">
      <a:majorFont>
        <a:latin typeface="Raleway ExtraBold"/>
        <a:ea typeface=""/>
        <a:cs typeface=""/>
      </a:majorFont>
      <a:minorFont>
        <a:latin typeface="Ralew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æsentation Haderslev Kommune - med eksempler" id="{3A9617B6-D124-41E7-B702-81F037A16B06}" vid="{0A6B615C-A963-4212-B484-0C9F8D6CFF09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6463A5C115AA9498FB0ACF2FBA84736" ma:contentTypeVersion="13" ma:contentTypeDescription="Opret et nyt dokument." ma:contentTypeScope="" ma:versionID="ba7840cc82bff60c6f26e4168426bf71">
  <xsd:schema xmlns:xsd="http://www.w3.org/2001/XMLSchema" xmlns:xs="http://www.w3.org/2001/XMLSchema" xmlns:p="http://schemas.microsoft.com/office/2006/metadata/properties" xmlns:ns2="4e8e0ec1-f440-462c-a1d0-102b14a1fec2" xmlns:ns3="1b316a93-5ef6-4c25-bc6b-228d62c17660" targetNamespace="http://schemas.microsoft.com/office/2006/metadata/properties" ma:root="true" ma:fieldsID="d12f8b3226e0b2fbb3159cfc9378eec7" ns2:_="" ns3:_="">
    <xsd:import namespace="4e8e0ec1-f440-462c-a1d0-102b14a1fec2"/>
    <xsd:import namespace="1b316a93-5ef6-4c25-bc6b-228d62c176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8e0ec1-f440-462c-a1d0-102b14a1fe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316a93-5ef6-4c25-bc6b-228d62c1766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E631CE0-B431-4467-B4C4-58D310C91B7A}">
  <ds:schemaRefs>
    <ds:schemaRef ds:uri="4e8e0ec1-f440-462c-a1d0-102b14a1fec2"/>
    <ds:schemaRef ds:uri="http://schemas.microsoft.com/office/2006/documentManagement/types"/>
    <ds:schemaRef ds:uri="http://purl.org/dc/dcmitype/"/>
    <ds:schemaRef ds:uri="1b316a93-5ef6-4c25-bc6b-228d62c17660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F53C264-E418-4B16-96EE-CFE5E6EF4AB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11534C3-5E27-4E20-A7BD-43BC5180BF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8e0ec1-f440-462c-a1d0-102b14a1fec2"/>
    <ds:schemaRef ds:uri="1b316a93-5ef6-4c25-bc6b-228d62c176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Præsentation Haderslev Kommune - med eksempler</Template>
  <TotalTime>545</TotalTime>
  <Words>329</Words>
  <Application>Microsoft Office PowerPoint</Application>
  <PresentationFormat>Widescreen</PresentationFormat>
  <Paragraphs>80</Paragraphs>
  <Slides>7</Slides>
  <Notes>7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7</vt:i4>
      </vt:variant>
      <vt:variant>
        <vt:lpstr>Tema</vt:lpstr>
      </vt:variant>
      <vt:variant>
        <vt:i4>3</vt:i4>
      </vt:variant>
      <vt:variant>
        <vt:lpstr>Slidetitler</vt:lpstr>
      </vt:variant>
      <vt:variant>
        <vt:i4>7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Raleway</vt:lpstr>
      <vt:lpstr>Raleway ExtraBold</vt:lpstr>
      <vt:lpstr>Symbol</vt:lpstr>
      <vt:lpstr>Office-tema</vt:lpstr>
      <vt:lpstr>Office-tema</vt:lpstr>
      <vt:lpstr>Office-tema</vt:lpstr>
      <vt:lpstr>Roller i forældrebestyrelsens arbejde</vt:lpstr>
      <vt:lpstr>PowerPoint-præsentation</vt:lpstr>
      <vt:lpstr>PowerPoint-præsentation</vt:lpstr>
      <vt:lpstr>PowerPoint-præsentation</vt:lpstr>
      <vt:lpstr>Et eksempel på en bestyrelses vurdering </vt:lpstr>
      <vt:lpstr>Et eksempel på en bestyrelses vurdering </vt:lpstr>
      <vt:lpstr>Tegn og drøft</vt:lpstr>
    </vt:vector>
  </TitlesOfParts>
  <Company>Haderslev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Fællesrådsmøde 6. maj</dc:title>
  <dc:creator>Katrine Ravnborg Dethlefsen</dc:creator>
  <cp:lastModifiedBy>Conny Jensen</cp:lastModifiedBy>
  <cp:revision>3</cp:revision>
  <cp:lastPrinted>2019-01-14T11:19:20Z</cp:lastPrinted>
  <dcterms:created xsi:type="dcterms:W3CDTF">2024-04-29T11:57:15Z</dcterms:created>
  <dcterms:modified xsi:type="dcterms:W3CDTF">2025-10-06T08:48:00Z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0x01010066463A5C115AA9498FB0ACF2FBA84736</vt:lpwstr>
  </property>
  <property fmtid="{D5CDD505-2E9C-101B-9397-08002B2CF9AE}" pid="3" name="Order">
    <vt:r8>20054300</vt:r8>
  </property>
  <property fmtid="{D5CDD505-2E9C-101B-9397-08002B2CF9AE}" pid="4" name="CloudStatistics_StoryID">
    <vt:lpwstr>f0c84485-f194-43b1-a1e1-f96edc42cbda</vt:lpwstr>
  </property>
  <property fmtid="{D5CDD505-2E9C-101B-9397-08002B2CF9AE}" pid="5" name="AcadreDocumentId">
    <vt:i4>6290052</vt:i4>
  </property>
  <property fmtid="{D5CDD505-2E9C-101B-9397-08002B2CF9AE}" pid="6" name="AcadreCaseId">
    <vt:i4>637549</vt:i4>
  </property>
</Properties>
</file>